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326" r:id="rId25"/>
    <p:sldId id="327" r:id="rId26"/>
    <p:sldId id="328" r:id="rId27"/>
    <p:sldId id="278" r:id="rId28"/>
    <p:sldId id="279" r:id="rId29"/>
    <p:sldId id="283" r:id="rId30"/>
    <p:sldId id="282" r:id="rId31"/>
    <p:sldId id="284" r:id="rId32"/>
    <p:sldId id="280" r:id="rId33"/>
    <p:sldId id="285" r:id="rId34"/>
    <p:sldId id="281" r:id="rId35"/>
    <p:sldId id="286" r:id="rId36"/>
    <p:sldId id="287" r:id="rId37"/>
    <p:sldId id="294" r:id="rId38"/>
    <p:sldId id="288" r:id="rId39"/>
    <p:sldId id="289" r:id="rId40"/>
    <p:sldId id="298" r:id="rId41"/>
    <p:sldId id="291" r:id="rId42"/>
    <p:sldId id="290" r:id="rId43"/>
    <p:sldId id="297" r:id="rId44"/>
    <p:sldId id="319" r:id="rId45"/>
    <p:sldId id="322" r:id="rId46"/>
    <p:sldId id="320" r:id="rId47"/>
    <p:sldId id="321" r:id="rId48"/>
    <p:sldId id="323" r:id="rId49"/>
    <p:sldId id="324" r:id="rId50"/>
    <p:sldId id="325" r:id="rId51"/>
    <p:sldId id="292" r:id="rId52"/>
    <p:sldId id="299" r:id="rId53"/>
    <p:sldId id="293" r:id="rId54"/>
    <p:sldId id="296" r:id="rId55"/>
    <p:sldId id="300" r:id="rId56"/>
    <p:sldId id="301" r:id="rId57"/>
    <p:sldId id="302" r:id="rId58"/>
    <p:sldId id="318" r:id="rId59"/>
    <p:sldId id="306" r:id="rId60"/>
    <p:sldId id="304" r:id="rId61"/>
    <p:sldId id="308" r:id="rId62"/>
    <p:sldId id="307" r:id="rId63"/>
    <p:sldId id="295" r:id="rId64"/>
    <p:sldId id="305" r:id="rId65"/>
    <p:sldId id="315" r:id="rId66"/>
    <p:sldId id="309" r:id="rId67"/>
    <p:sldId id="317" r:id="rId68"/>
    <p:sldId id="312" r:id="rId69"/>
    <p:sldId id="314" r:id="rId70"/>
    <p:sldId id="313" r:id="rId71"/>
    <p:sldId id="311" r:id="rId72"/>
    <p:sldId id="310" r:id="rId73"/>
    <p:sldId id="329" r:id="rId74"/>
    <p:sldId id="330" r:id="rId75"/>
    <p:sldId id="331" r:id="rId76"/>
    <p:sldId id="332" r:id="rId77"/>
    <p:sldId id="333" r:id="rId78"/>
    <p:sldId id="334" r:id="rId79"/>
    <p:sldId id="335" r:id="rId80"/>
    <p:sldId id="336" r:id="rId81"/>
    <p:sldId id="337" r:id="rId82"/>
    <p:sldId id="303" r:id="rId8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02" d="100"/>
          <a:sy n="102" d="100"/>
        </p:scale>
        <p:origin x="120" y="6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2B443DC6-0DA4-4E9A-871E-9235096EFEFB}" type="datetimeFigureOut">
              <a:rPr lang="en-US" smtClean="0"/>
              <a:t>10/26/2020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FC080C-9728-4527-9BA9-CD1753DC202C}" type="slidenum">
              <a:rPr lang="en-US" smtClean="0"/>
              <a:t>‹#›</a:t>
            </a:fld>
            <a:endParaRPr lang="en-US"/>
          </a:p>
        </p:txBody>
      </p:sp>
    </p:spTree>
    <p:extLst>
      <p:ext uri="{BB962C8B-B14F-4D97-AF65-F5344CB8AC3E}">
        <p14:creationId xmlns:p14="http://schemas.microsoft.com/office/powerpoint/2010/main" val="136660482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443DC6-0DA4-4E9A-871E-9235096EFEFB}"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FC080C-9728-4527-9BA9-CD1753DC202C}" type="slidenum">
              <a:rPr lang="en-US" smtClean="0"/>
              <a:t>‹#›</a:t>
            </a:fld>
            <a:endParaRPr lang="en-US"/>
          </a:p>
        </p:txBody>
      </p:sp>
    </p:spTree>
    <p:extLst>
      <p:ext uri="{BB962C8B-B14F-4D97-AF65-F5344CB8AC3E}">
        <p14:creationId xmlns:p14="http://schemas.microsoft.com/office/powerpoint/2010/main" val="1411930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443DC6-0DA4-4E9A-871E-9235096EFEFB}"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FC080C-9728-4527-9BA9-CD1753DC202C}" type="slidenum">
              <a:rPr lang="en-US" smtClean="0"/>
              <a:t>‹#›</a:t>
            </a:fld>
            <a:endParaRPr lang="en-US"/>
          </a:p>
        </p:txBody>
      </p:sp>
    </p:spTree>
    <p:extLst>
      <p:ext uri="{BB962C8B-B14F-4D97-AF65-F5344CB8AC3E}">
        <p14:creationId xmlns:p14="http://schemas.microsoft.com/office/powerpoint/2010/main" val="1381040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443DC6-0DA4-4E9A-871E-9235096EFEFB}" type="datetimeFigureOut">
              <a:rPr lang="en-US" smtClean="0"/>
              <a:t>10/26/2020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FC080C-9728-4527-9BA9-CD1753DC202C}" type="slidenum">
              <a:rPr lang="en-US" smtClean="0"/>
              <a:t>‹#›</a:t>
            </a:fld>
            <a:endParaRPr lang="en-US"/>
          </a:p>
        </p:txBody>
      </p:sp>
    </p:spTree>
    <p:extLst>
      <p:ext uri="{BB962C8B-B14F-4D97-AF65-F5344CB8AC3E}">
        <p14:creationId xmlns:p14="http://schemas.microsoft.com/office/powerpoint/2010/main" val="2061826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2B443DC6-0DA4-4E9A-871E-9235096EFEFB}" type="datetimeFigureOut">
              <a:rPr lang="en-US" smtClean="0"/>
              <a:t>10/26/2020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FC080C-9728-4527-9BA9-CD1753DC202C}" type="slidenum">
              <a:rPr lang="en-US" smtClean="0"/>
              <a:t>‹#›</a:t>
            </a:fld>
            <a:endParaRPr lang="en-US"/>
          </a:p>
        </p:txBody>
      </p:sp>
    </p:spTree>
    <p:extLst>
      <p:ext uri="{BB962C8B-B14F-4D97-AF65-F5344CB8AC3E}">
        <p14:creationId xmlns:p14="http://schemas.microsoft.com/office/powerpoint/2010/main" val="397433207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2B443DC6-0DA4-4E9A-871E-9235096EFEFB}" type="datetimeFigureOut">
              <a:rPr lang="en-US" smtClean="0"/>
              <a:t>10/26/2020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CFC080C-9728-4527-9BA9-CD1753DC202C}" type="slidenum">
              <a:rPr lang="en-US" smtClean="0"/>
              <a:t>‹#›</a:t>
            </a:fld>
            <a:endParaRPr lang="en-US"/>
          </a:p>
        </p:txBody>
      </p:sp>
    </p:spTree>
    <p:extLst>
      <p:ext uri="{BB962C8B-B14F-4D97-AF65-F5344CB8AC3E}">
        <p14:creationId xmlns:p14="http://schemas.microsoft.com/office/powerpoint/2010/main" val="1419028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2B443DC6-0DA4-4E9A-871E-9235096EFEFB}" type="datetimeFigureOut">
              <a:rPr lang="en-US" smtClean="0"/>
              <a:t>10/26/2020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FC080C-9728-4527-9BA9-CD1753DC202C}"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75272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443DC6-0DA4-4E9A-871E-9235096EFEFB}" type="datetimeFigureOut">
              <a:rPr lang="en-US" smtClean="0"/>
              <a:t>10/26/2020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FC080C-9728-4527-9BA9-CD1753DC202C}" type="slidenum">
              <a:rPr lang="en-US" smtClean="0"/>
              <a:t>‹#›</a:t>
            </a:fld>
            <a:endParaRPr lang="en-US"/>
          </a:p>
        </p:txBody>
      </p:sp>
    </p:spTree>
    <p:extLst>
      <p:ext uri="{BB962C8B-B14F-4D97-AF65-F5344CB8AC3E}">
        <p14:creationId xmlns:p14="http://schemas.microsoft.com/office/powerpoint/2010/main" val="2422856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443DC6-0DA4-4E9A-871E-9235096EFEFB}" type="datetimeFigureOut">
              <a:rPr lang="en-US" smtClean="0"/>
              <a:t>10/26/2020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FC080C-9728-4527-9BA9-CD1753DC202C}" type="slidenum">
              <a:rPr lang="en-US" smtClean="0"/>
              <a:t>‹#›</a:t>
            </a:fld>
            <a:endParaRPr lang="en-US"/>
          </a:p>
        </p:txBody>
      </p:sp>
    </p:spTree>
    <p:extLst>
      <p:ext uri="{BB962C8B-B14F-4D97-AF65-F5344CB8AC3E}">
        <p14:creationId xmlns:p14="http://schemas.microsoft.com/office/powerpoint/2010/main" val="4231433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2B443DC6-0DA4-4E9A-871E-9235096EFEFB}" type="datetimeFigureOut">
              <a:rPr lang="en-US" smtClean="0"/>
              <a:t>10/26/2020</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CFC080C-9728-4527-9BA9-CD1753DC202C}" type="slidenum">
              <a:rPr lang="en-US" smtClean="0"/>
              <a:t>‹#›</a:t>
            </a:fld>
            <a:endParaRPr lang="en-US"/>
          </a:p>
        </p:txBody>
      </p:sp>
    </p:spTree>
    <p:extLst>
      <p:ext uri="{BB962C8B-B14F-4D97-AF65-F5344CB8AC3E}">
        <p14:creationId xmlns:p14="http://schemas.microsoft.com/office/powerpoint/2010/main" val="217759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2B443DC6-0DA4-4E9A-871E-9235096EFEFB}" type="datetimeFigureOut">
              <a:rPr lang="en-US" smtClean="0"/>
              <a:t>10/26/2020</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CFC080C-9728-4527-9BA9-CD1753DC202C}" type="slidenum">
              <a:rPr lang="en-US" smtClean="0"/>
              <a:t>‹#›</a:t>
            </a:fld>
            <a:endParaRPr lang="en-US"/>
          </a:p>
        </p:txBody>
      </p:sp>
    </p:spTree>
    <p:extLst>
      <p:ext uri="{BB962C8B-B14F-4D97-AF65-F5344CB8AC3E}">
        <p14:creationId xmlns:p14="http://schemas.microsoft.com/office/powerpoint/2010/main" val="1792862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2B443DC6-0DA4-4E9A-871E-9235096EFEFB}" type="datetimeFigureOut">
              <a:rPr lang="en-US" smtClean="0"/>
              <a:t>10/26/2020</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CFC080C-9728-4527-9BA9-CD1753DC202C}" type="slidenum">
              <a:rPr lang="en-US" smtClean="0"/>
              <a:t>‹#›</a:t>
            </a:fld>
            <a:endParaRPr lang="en-US"/>
          </a:p>
        </p:txBody>
      </p:sp>
    </p:spTree>
    <p:extLst>
      <p:ext uri="{BB962C8B-B14F-4D97-AF65-F5344CB8AC3E}">
        <p14:creationId xmlns:p14="http://schemas.microsoft.com/office/powerpoint/2010/main" val="371477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NUL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1.xml"/><Relationship Id="rId4" Type="http://schemas.openxmlformats.org/officeDocument/2006/relationships/image" Target="../media/image55.jpg"/></Relationships>
</file>

<file path=ppt/slides/_rels/slide4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1.xml"/><Relationship Id="rId4" Type="http://schemas.openxmlformats.org/officeDocument/2006/relationships/image" Target="../media/image62.jpg"/></Relationships>
</file>

<file path=ppt/slides/_rels/slide4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6.png"/><Relationship Id="rId4" Type="http://schemas.openxmlformats.org/officeDocument/2006/relationships/hyperlink" Target="https://www.flipsnack.com/templates/minimalist-interior-design-portfolio-template" TargetMode="Externa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6.png"/><Relationship Id="rId4" Type="http://schemas.openxmlformats.org/officeDocument/2006/relationships/image" Target="../media/image77.jp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6.png"/><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6.png"/><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6.png"/><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6.png"/><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6.png"/><Relationship Id="rId4" Type="http://schemas.openxmlformats.org/officeDocument/2006/relationships/image" Target="../media/image82.jp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6.png"/><Relationship Id="rId4" Type="http://schemas.openxmlformats.org/officeDocument/2006/relationships/image" Target="../media/image83.jp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6.png"/><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2.xml"/><Relationship Id="rId7" Type="http://schemas.openxmlformats.org/officeDocument/2006/relationships/image" Target="../media/image88.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7.png"/><Relationship Id="rId5" Type="http://schemas.openxmlformats.org/officeDocument/2006/relationships/image" Target="../media/image86.jpg"/><Relationship Id="rId4" Type="http://schemas.openxmlformats.org/officeDocument/2006/relationships/image" Target="../media/image85.jpg"/></Relationships>
</file>

<file path=ppt/slides/_rels/slide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6.pn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6.png"/><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6.png"/><Relationship Id="rId4" Type="http://schemas.openxmlformats.org/officeDocument/2006/relationships/image" Target="../media/image110.png"/></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Inte</a:t>
            </a:r>
            <a:r>
              <a:rPr lang="en-US" dirty="0"/>
              <a:t> 210 presentation and color rendering</a:t>
            </a:r>
          </a:p>
        </p:txBody>
      </p:sp>
      <p:sp>
        <p:nvSpPr>
          <p:cNvPr id="3" name="Subtitle 2"/>
          <p:cNvSpPr>
            <a:spLocks noGrp="1"/>
          </p:cNvSpPr>
          <p:nvPr>
            <p:ph type="subTitle" idx="1"/>
          </p:nvPr>
        </p:nvSpPr>
        <p:spPr>
          <a:xfrm>
            <a:off x="1600200" y="4177717"/>
            <a:ext cx="9221598" cy="2567031"/>
          </a:xfrm>
        </p:spPr>
        <p:txBody>
          <a:bodyPr>
            <a:normAutofit/>
          </a:bodyPr>
          <a:lstStyle/>
          <a:p>
            <a:r>
              <a:rPr lang="en-US" sz="6000" dirty="0"/>
              <a:t>VISUAL PERCEPTION</a:t>
            </a:r>
          </a:p>
        </p:txBody>
      </p:sp>
    </p:spTree>
    <p:extLst>
      <p:ext uri="{BB962C8B-B14F-4D97-AF65-F5344CB8AC3E}">
        <p14:creationId xmlns:p14="http://schemas.microsoft.com/office/powerpoint/2010/main" val="3574886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00200" y="5402510"/>
            <a:ext cx="8991600" cy="1249960"/>
          </a:xfrm>
        </p:spPr>
        <p:txBody>
          <a:bodyPr/>
          <a:lstStyle/>
          <a:p>
            <a:endParaRPr lang="en-US" dirty="0"/>
          </a:p>
        </p:txBody>
      </p:sp>
      <p:sp>
        <p:nvSpPr>
          <p:cNvPr id="5" name="Subtitle 4"/>
          <p:cNvSpPr>
            <a:spLocks noGrp="1"/>
          </p:cNvSpPr>
          <p:nvPr>
            <p:ph type="subTitle" idx="1"/>
          </p:nvPr>
        </p:nvSpPr>
        <p:spPr/>
        <p:txBody>
          <a:bodyPr/>
          <a:lstStyle/>
          <a:p>
            <a:endParaRPr lang="en-US"/>
          </a:p>
        </p:txBody>
      </p:sp>
      <p:pic>
        <p:nvPicPr>
          <p:cNvPr id="6" name="Picture 5"/>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745606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00200" y="5511567"/>
            <a:ext cx="8991600" cy="1132513"/>
          </a:xfrm>
        </p:spPr>
        <p:txBody>
          <a:bodyPr>
            <a:normAutofit fontScale="90000"/>
          </a:bodyPr>
          <a:lstStyle/>
          <a:p>
            <a:r>
              <a:rPr lang="en-US" dirty="0"/>
              <a:t>Rendering with atmospheric effects</a:t>
            </a:r>
          </a:p>
        </p:txBody>
      </p:sp>
      <p:sp>
        <p:nvSpPr>
          <p:cNvPr id="5" name="Subtitle 4"/>
          <p:cNvSpPr>
            <a:spLocks noGrp="1"/>
          </p:cNvSpPr>
          <p:nvPr>
            <p:ph type="subTitle" idx="1"/>
          </p:nvPr>
        </p:nvSpPr>
        <p:spPr/>
        <p:txBody>
          <a:bodyPr/>
          <a:lstStyle/>
          <a:p>
            <a:endParaRPr lang="en-US"/>
          </a:p>
        </p:txBody>
      </p:sp>
      <p:pic>
        <p:nvPicPr>
          <p:cNvPr id="6" name="Picture 5"/>
          <p:cNvPicPr>
            <a:picLocks noChangeAspect="1"/>
          </p:cNvPicPr>
          <p:nvPr/>
        </p:nvPicPr>
        <p:blipFill>
          <a:blip r:embed="rId2"/>
          <a:stretch>
            <a:fillRect/>
          </a:stretch>
        </p:blipFill>
        <p:spPr>
          <a:xfrm>
            <a:off x="2246667" y="438416"/>
            <a:ext cx="7853678" cy="4813545"/>
          </a:xfrm>
          <a:prstGeom prst="rect">
            <a:avLst/>
          </a:prstGeom>
        </p:spPr>
      </p:pic>
    </p:spTree>
    <p:extLst>
      <p:ext uri="{BB962C8B-B14F-4D97-AF65-F5344CB8AC3E}">
        <p14:creationId xmlns:p14="http://schemas.microsoft.com/office/powerpoint/2010/main" val="940224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00200" y="5687736"/>
            <a:ext cx="8991600" cy="1023456"/>
          </a:xfrm>
        </p:spPr>
        <p:txBody>
          <a:bodyPr/>
          <a:lstStyle/>
          <a:p>
            <a:r>
              <a:rPr lang="en-US" dirty="0"/>
              <a:t>Perspective of blur</a:t>
            </a:r>
          </a:p>
        </p:txBody>
      </p:sp>
      <p:sp>
        <p:nvSpPr>
          <p:cNvPr id="5" name="Subtitle 4"/>
          <p:cNvSpPr>
            <a:spLocks noGrp="1"/>
          </p:cNvSpPr>
          <p:nvPr>
            <p:ph type="subTitle" idx="1"/>
          </p:nvPr>
        </p:nvSpPr>
        <p:spPr/>
        <p:txBody>
          <a:bodyPr/>
          <a:lstStyle/>
          <a:p>
            <a:endParaRPr lang="en-US"/>
          </a:p>
        </p:txBody>
      </p:sp>
      <p:pic>
        <p:nvPicPr>
          <p:cNvPr id="8" name="Picture 7"/>
          <p:cNvPicPr>
            <a:picLocks noChangeAspect="1"/>
          </p:cNvPicPr>
          <p:nvPr/>
        </p:nvPicPr>
        <p:blipFill>
          <a:blip r:embed="rId2"/>
          <a:stretch>
            <a:fillRect/>
          </a:stretch>
        </p:blipFill>
        <p:spPr>
          <a:xfrm>
            <a:off x="2494850" y="280860"/>
            <a:ext cx="7353300" cy="5153025"/>
          </a:xfrm>
          <a:prstGeom prst="rect">
            <a:avLst/>
          </a:prstGeom>
        </p:spPr>
      </p:pic>
    </p:spTree>
    <p:extLst>
      <p:ext uri="{BB962C8B-B14F-4D97-AF65-F5344CB8AC3E}">
        <p14:creationId xmlns:p14="http://schemas.microsoft.com/office/powerpoint/2010/main" val="563712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378665" y="4429390"/>
            <a:ext cx="8667925" cy="2365693"/>
          </a:xfrm>
        </p:spPr>
        <p:txBody>
          <a:bodyPr>
            <a:normAutofit/>
          </a:bodyPr>
          <a:lstStyle/>
          <a:p>
            <a:r>
              <a:rPr lang="en-US" sz="3200" dirty="0"/>
              <a:t>Perspective of blur is how we emphasize certain elements to become focal points and de-emphasize others.  </a:t>
            </a:r>
          </a:p>
        </p:txBody>
      </p:sp>
      <p:sp>
        <p:nvSpPr>
          <p:cNvPr id="5" name="Subtitle 4"/>
          <p:cNvSpPr>
            <a:spLocks noGrp="1"/>
          </p:cNvSpPr>
          <p:nvPr>
            <p:ph type="subTitle" idx="1"/>
          </p:nvPr>
        </p:nvSpPr>
        <p:spPr>
          <a:xfrm>
            <a:off x="142614" y="4748169"/>
            <a:ext cx="2927758" cy="2046914"/>
          </a:xfrm>
        </p:spPr>
        <p:txBody>
          <a:bodyPr>
            <a:normAutofit/>
          </a:bodyPr>
          <a:lstStyle/>
          <a:p>
            <a:r>
              <a:rPr lang="en-US" b="1" dirty="0"/>
              <a:t>WE WILL ALSO USE A COMPOSTIONAL FORMAT CALLED A “VIGNETTE” TO CREATE THIS EFFECT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6147" y="269147"/>
            <a:ext cx="3636103" cy="3636103"/>
          </a:xfrm>
          <a:prstGeom prst="rect">
            <a:avLst/>
          </a:prstGeom>
        </p:spPr>
      </p:pic>
      <p:pic>
        <p:nvPicPr>
          <p:cNvPr id="8" name="Picture 7"/>
          <p:cNvPicPr>
            <a:picLocks noChangeAspect="1"/>
          </p:cNvPicPr>
          <p:nvPr/>
        </p:nvPicPr>
        <p:blipFill>
          <a:blip r:embed="rId3"/>
          <a:stretch>
            <a:fillRect/>
          </a:stretch>
        </p:blipFill>
        <p:spPr>
          <a:xfrm>
            <a:off x="335560" y="0"/>
            <a:ext cx="6698422" cy="4403235"/>
          </a:xfrm>
          <a:prstGeom prst="rect">
            <a:avLst/>
          </a:prstGeom>
        </p:spPr>
      </p:pic>
    </p:spTree>
    <p:extLst>
      <p:ext uri="{BB962C8B-B14F-4D97-AF65-F5344CB8AC3E}">
        <p14:creationId xmlns:p14="http://schemas.microsoft.com/office/powerpoint/2010/main" val="508490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00200" y="4974672"/>
            <a:ext cx="8991600" cy="1702964"/>
          </a:xfrm>
        </p:spPr>
        <p:txBody>
          <a:bodyPr>
            <a:normAutofit fontScale="90000"/>
          </a:bodyPr>
          <a:lstStyle/>
          <a:p>
            <a:r>
              <a:rPr lang="en-US" dirty="0"/>
              <a:t>“</a:t>
            </a:r>
            <a:r>
              <a:rPr lang="en-US" dirty="0" err="1"/>
              <a:t>Tiering</a:t>
            </a:r>
            <a:r>
              <a:rPr lang="en-US" dirty="0"/>
              <a:t>” or the relative upward location in the visual field</a:t>
            </a:r>
          </a:p>
        </p:txBody>
      </p:sp>
      <p:sp>
        <p:nvSpPr>
          <p:cNvPr id="5" name="Subtitle 4"/>
          <p:cNvSpPr>
            <a:spLocks noGrp="1"/>
          </p:cNvSpPr>
          <p:nvPr>
            <p:ph type="subTitle" idx="1"/>
          </p:nvPr>
        </p:nvSpPr>
        <p:spPr>
          <a:xfrm>
            <a:off x="2695194" y="4352544"/>
            <a:ext cx="6801612" cy="538238"/>
          </a:xfrm>
        </p:spPr>
        <p:txBody>
          <a:bodyPr/>
          <a:lstStyle/>
          <a:p>
            <a:endParaRPr lang="en-US" dirty="0"/>
          </a:p>
        </p:txBody>
      </p:sp>
      <p:pic>
        <p:nvPicPr>
          <p:cNvPr id="6" name="Picture 5"/>
          <p:cNvPicPr>
            <a:picLocks noChangeAspect="1"/>
          </p:cNvPicPr>
          <p:nvPr/>
        </p:nvPicPr>
        <p:blipFill>
          <a:blip r:embed="rId2"/>
          <a:stretch>
            <a:fillRect/>
          </a:stretch>
        </p:blipFill>
        <p:spPr>
          <a:xfrm>
            <a:off x="2085974" y="-776593"/>
            <a:ext cx="8073093" cy="5704858"/>
          </a:xfrm>
          <a:prstGeom prst="rect">
            <a:avLst/>
          </a:prstGeom>
        </p:spPr>
      </p:pic>
    </p:spTree>
    <p:extLst>
      <p:ext uri="{BB962C8B-B14F-4D97-AF65-F5344CB8AC3E}">
        <p14:creationId xmlns:p14="http://schemas.microsoft.com/office/powerpoint/2010/main" val="3904050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25167" y="380586"/>
            <a:ext cx="8775846" cy="5862265"/>
          </a:xfrm>
          <a:prstGeom prst="rect">
            <a:avLst/>
          </a:prstGeom>
        </p:spPr>
      </p:pic>
    </p:spTree>
    <p:extLst>
      <p:ext uri="{BB962C8B-B14F-4D97-AF65-F5344CB8AC3E}">
        <p14:creationId xmlns:p14="http://schemas.microsoft.com/office/powerpoint/2010/main" val="3304330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5763237"/>
            <a:ext cx="8991600" cy="964733"/>
          </a:xfrm>
        </p:spPr>
        <p:txBody>
          <a:bodyPr/>
          <a:lstStyle/>
          <a:p>
            <a:r>
              <a:rPr lang="en-US" dirty="0"/>
              <a:t>Rendering with </a:t>
            </a:r>
            <a:r>
              <a:rPr lang="en-US" dirty="0" err="1"/>
              <a:t>tiering</a:t>
            </a:r>
            <a:r>
              <a:rPr lang="en-US" dirty="0"/>
              <a:t> </a:t>
            </a:r>
          </a:p>
        </p:txBody>
      </p:sp>
      <p:pic>
        <p:nvPicPr>
          <p:cNvPr id="4" name="Picture 3"/>
          <p:cNvPicPr>
            <a:picLocks noChangeAspect="1"/>
          </p:cNvPicPr>
          <p:nvPr/>
        </p:nvPicPr>
        <p:blipFill>
          <a:blip r:embed="rId2"/>
          <a:stretch>
            <a:fillRect/>
          </a:stretch>
        </p:blipFill>
        <p:spPr>
          <a:xfrm>
            <a:off x="1026340" y="360727"/>
            <a:ext cx="10401306" cy="5100506"/>
          </a:xfrm>
          <a:prstGeom prst="rect">
            <a:avLst/>
          </a:prstGeom>
        </p:spPr>
      </p:pic>
      <p:sp>
        <p:nvSpPr>
          <p:cNvPr id="3" name="Subtitle 2"/>
          <p:cNvSpPr>
            <a:spLocks noGrp="1"/>
          </p:cNvSpPr>
          <p:nvPr>
            <p:ph type="subTitle" idx="1"/>
          </p:nvPr>
        </p:nvSpPr>
        <p:spPr>
          <a:xfrm>
            <a:off x="2695194" y="5461233"/>
            <a:ext cx="6801612" cy="117446"/>
          </a:xfrm>
        </p:spPr>
        <p:txBody>
          <a:bodyPr>
            <a:normAutofit fontScale="25000" lnSpcReduction="20000"/>
          </a:bodyPr>
          <a:lstStyle/>
          <a:p>
            <a:endParaRPr lang="en-US" dirty="0"/>
          </a:p>
        </p:txBody>
      </p:sp>
    </p:spTree>
    <p:extLst>
      <p:ext uri="{BB962C8B-B14F-4D97-AF65-F5344CB8AC3E}">
        <p14:creationId xmlns:p14="http://schemas.microsoft.com/office/powerpoint/2010/main" val="4154970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1605" y="333442"/>
            <a:ext cx="4055983" cy="2615013"/>
          </a:xfrm>
        </p:spPr>
        <p:txBody>
          <a:bodyPr/>
          <a:lstStyle/>
          <a:p>
            <a:r>
              <a:rPr lang="en-US" dirty="0"/>
              <a:t>Continuity of an outline</a:t>
            </a:r>
          </a:p>
        </p:txBody>
      </p:sp>
      <p:pic>
        <p:nvPicPr>
          <p:cNvPr id="7" name="Picture 6"/>
          <p:cNvPicPr>
            <a:picLocks noChangeAspect="1"/>
          </p:cNvPicPr>
          <p:nvPr/>
        </p:nvPicPr>
        <p:blipFill>
          <a:blip r:embed="rId2"/>
          <a:stretch>
            <a:fillRect/>
          </a:stretch>
        </p:blipFill>
        <p:spPr>
          <a:xfrm>
            <a:off x="589145" y="3104364"/>
            <a:ext cx="3390900" cy="3333750"/>
          </a:xfrm>
          <a:prstGeom prst="rect">
            <a:avLst/>
          </a:prstGeom>
        </p:spPr>
      </p:pic>
      <p:sp>
        <p:nvSpPr>
          <p:cNvPr id="5" name="Subtitle 4"/>
          <p:cNvSpPr>
            <a:spLocks noGrp="1"/>
          </p:cNvSpPr>
          <p:nvPr>
            <p:ph type="subTitle" idx="1"/>
          </p:nvPr>
        </p:nvSpPr>
        <p:spPr>
          <a:xfrm>
            <a:off x="4265564" y="4739780"/>
            <a:ext cx="5231241" cy="852658"/>
          </a:xfrm>
        </p:spPr>
        <p:txBody>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3107" y="333442"/>
            <a:ext cx="7205472" cy="6181344"/>
          </a:xfrm>
          <a:prstGeom prst="rect">
            <a:avLst/>
          </a:prstGeom>
        </p:spPr>
      </p:pic>
    </p:spTree>
    <p:extLst>
      <p:ext uri="{BB962C8B-B14F-4D97-AF65-F5344CB8AC3E}">
        <p14:creationId xmlns:p14="http://schemas.microsoft.com/office/powerpoint/2010/main" val="1663496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00200" y="5528345"/>
            <a:ext cx="8991600" cy="1199625"/>
          </a:xfrm>
        </p:spPr>
        <p:txBody>
          <a:bodyPr/>
          <a:lstStyle/>
          <a:p>
            <a:r>
              <a:rPr lang="en-US" dirty="0"/>
              <a:t>Lost and found contour</a:t>
            </a:r>
          </a:p>
        </p:txBody>
      </p:sp>
      <p:sp>
        <p:nvSpPr>
          <p:cNvPr id="5" name="Subtitle 4"/>
          <p:cNvSpPr>
            <a:spLocks noGrp="1"/>
          </p:cNvSpPr>
          <p:nvPr>
            <p:ph type="subTitle" idx="1"/>
          </p:nvPr>
        </p:nvSpPr>
        <p:spPr/>
        <p:txBody>
          <a:bodyPr/>
          <a:lstStyle/>
          <a:p>
            <a:endParaRPr lang="en-US"/>
          </a:p>
        </p:txBody>
      </p:sp>
      <p:pic>
        <p:nvPicPr>
          <p:cNvPr id="6" name="Picture 5"/>
          <p:cNvPicPr>
            <a:picLocks noChangeAspect="1"/>
          </p:cNvPicPr>
          <p:nvPr/>
        </p:nvPicPr>
        <p:blipFill>
          <a:blip r:embed="rId2"/>
          <a:stretch>
            <a:fillRect/>
          </a:stretch>
        </p:blipFill>
        <p:spPr>
          <a:xfrm>
            <a:off x="2074528" y="-58723"/>
            <a:ext cx="8042944" cy="5452844"/>
          </a:xfrm>
          <a:prstGeom prst="rect">
            <a:avLst/>
          </a:prstGeom>
        </p:spPr>
      </p:pic>
    </p:spTree>
    <p:extLst>
      <p:ext uri="{BB962C8B-B14F-4D97-AF65-F5344CB8AC3E}">
        <p14:creationId xmlns:p14="http://schemas.microsoft.com/office/powerpoint/2010/main" val="4043753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8045" y="153353"/>
            <a:ext cx="4178639" cy="6640082"/>
          </a:xfrm>
        </p:spPr>
        <p:txBody>
          <a:bodyPr>
            <a:normAutofit/>
          </a:bodyPr>
          <a:lstStyle/>
          <a:p>
            <a:r>
              <a:rPr lang="en-US" dirty="0"/>
              <a:t>These concepts make the rendering more visually compelling as the viewer’s mind solves the puzzle</a:t>
            </a:r>
          </a:p>
        </p:txBody>
      </p:sp>
      <p:sp>
        <p:nvSpPr>
          <p:cNvPr id="5" name="Subtitle 4"/>
          <p:cNvSpPr>
            <a:spLocks noGrp="1"/>
          </p:cNvSpPr>
          <p:nvPr>
            <p:ph type="subTitle" idx="1"/>
          </p:nvPr>
        </p:nvSpPr>
        <p:spPr>
          <a:xfrm>
            <a:off x="5352957" y="4806840"/>
            <a:ext cx="1782781" cy="45719"/>
          </a:xfrm>
        </p:spPr>
        <p:txBody>
          <a:bodyPr>
            <a:normAutofit fontScale="25000" lnSpcReduction="20000"/>
          </a:bodyPr>
          <a:lstStyle/>
          <a:p>
            <a:endParaRPr lang="en-US" dirty="0"/>
          </a:p>
        </p:txBody>
      </p:sp>
      <p:pic>
        <p:nvPicPr>
          <p:cNvPr id="6" name="Picture 5"/>
          <p:cNvPicPr>
            <a:picLocks noChangeAspect="1"/>
          </p:cNvPicPr>
          <p:nvPr/>
        </p:nvPicPr>
        <p:blipFill>
          <a:blip r:embed="rId2"/>
          <a:stretch>
            <a:fillRect/>
          </a:stretch>
        </p:blipFill>
        <p:spPr>
          <a:xfrm>
            <a:off x="4407686" y="788565"/>
            <a:ext cx="7622712" cy="5795658"/>
          </a:xfrm>
          <a:prstGeom prst="rect">
            <a:avLst/>
          </a:prstGeom>
        </p:spPr>
      </p:pic>
    </p:spTree>
    <p:extLst>
      <p:ext uri="{BB962C8B-B14F-4D97-AF65-F5344CB8AC3E}">
        <p14:creationId xmlns:p14="http://schemas.microsoft.com/office/powerpoint/2010/main" val="2880760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5FC458-65F5-4025-B27C-ACA7841FD2AF}"/>
              </a:ext>
            </a:extLst>
          </p:cNvPr>
          <p:cNvSpPr>
            <a:spLocks noGrp="1"/>
          </p:cNvSpPr>
          <p:nvPr>
            <p:ph type="ctrTitle"/>
          </p:nvPr>
        </p:nvSpPr>
        <p:spPr>
          <a:xfrm>
            <a:off x="310394" y="411061"/>
            <a:ext cx="11484528" cy="6065240"/>
          </a:xfrm>
        </p:spPr>
        <p:txBody>
          <a:bodyPr>
            <a:normAutofit/>
          </a:bodyPr>
          <a:lstStyle/>
          <a:p>
            <a:r>
              <a:rPr lang="en-US" sz="4400" dirty="0"/>
              <a:t>Note:  Under “</a:t>
            </a:r>
            <a:r>
              <a:rPr lang="en-US" sz="4400"/>
              <a:t>fair use” These </a:t>
            </a:r>
            <a:r>
              <a:rPr lang="en-US" sz="4400" dirty="0"/>
              <a:t>images are for educational purposes only</a:t>
            </a:r>
            <a:r>
              <a:rPr lang="en-US" sz="4400"/>
              <a:t>. </a:t>
            </a:r>
            <a:br>
              <a:rPr lang="en-US" sz="4400"/>
            </a:br>
            <a:r>
              <a:rPr lang="en-US" sz="4400"/>
              <a:t> </a:t>
            </a:r>
            <a:br>
              <a:rPr lang="en-US" sz="4400" dirty="0"/>
            </a:br>
            <a:r>
              <a:rPr lang="en-US" sz="4400" dirty="0"/>
              <a:t>They may not be shared or reproduced. </a:t>
            </a:r>
          </a:p>
        </p:txBody>
      </p:sp>
    </p:spTree>
    <p:extLst>
      <p:ext uri="{BB962C8B-B14F-4D97-AF65-F5344CB8AC3E}">
        <p14:creationId xmlns:p14="http://schemas.microsoft.com/office/powerpoint/2010/main" val="3515358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00200" y="5016617"/>
            <a:ext cx="8991600" cy="1711353"/>
          </a:xfrm>
        </p:spPr>
        <p:txBody>
          <a:bodyPr/>
          <a:lstStyle/>
          <a:p>
            <a:r>
              <a:rPr lang="en-US" dirty="0"/>
              <a:t>Contrast between light and dark or the use of values</a:t>
            </a:r>
          </a:p>
        </p:txBody>
      </p:sp>
      <p:sp>
        <p:nvSpPr>
          <p:cNvPr id="5" name="Subtitle 4"/>
          <p:cNvSpPr>
            <a:spLocks noGrp="1"/>
          </p:cNvSpPr>
          <p:nvPr>
            <p:ph type="subTitle" idx="1"/>
          </p:nvPr>
        </p:nvSpPr>
        <p:spPr>
          <a:xfrm>
            <a:off x="2695195" y="746619"/>
            <a:ext cx="2128476" cy="1249960"/>
          </a:xfrm>
        </p:spPr>
        <p:txBody>
          <a:bodyPr>
            <a:normAutofit/>
          </a:bodyPr>
          <a:lstStyle/>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629" y="659540"/>
            <a:ext cx="4951627" cy="3745682"/>
          </a:xfrm>
          <a:prstGeom prst="rect">
            <a:avLst/>
          </a:prstGeom>
        </p:spPr>
      </p:pic>
      <p:pic>
        <p:nvPicPr>
          <p:cNvPr id="8" name="Picture 7"/>
          <p:cNvPicPr>
            <a:picLocks noChangeAspect="1"/>
          </p:cNvPicPr>
          <p:nvPr/>
        </p:nvPicPr>
        <p:blipFill>
          <a:blip r:embed="rId3"/>
          <a:stretch>
            <a:fillRect/>
          </a:stretch>
        </p:blipFill>
        <p:spPr>
          <a:xfrm>
            <a:off x="5441659" y="536894"/>
            <a:ext cx="6667500" cy="3990975"/>
          </a:xfrm>
          <a:prstGeom prst="rect">
            <a:avLst/>
          </a:prstGeom>
        </p:spPr>
      </p:pic>
    </p:spTree>
    <p:extLst>
      <p:ext uri="{BB962C8B-B14F-4D97-AF65-F5344CB8AC3E}">
        <p14:creationId xmlns:p14="http://schemas.microsoft.com/office/powerpoint/2010/main" val="2932828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76837" y="1350629"/>
            <a:ext cx="5576847" cy="570450"/>
          </a:xfrm>
        </p:spPr>
        <p:txBody>
          <a:bodyPr/>
          <a:lstStyle/>
          <a:p>
            <a:r>
              <a:rPr lang="en-US" b="1" dirty="0"/>
              <a:t>Hand-drawn </a:t>
            </a:r>
            <a:r>
              <a:rPr lang="en-US" b="1" dirty="0" err="1"/>
              <a:t>REndering</a:t>
            </a:r>
            <a:endParaRPr lang="en-US" b="1" dirty="0"/>
          </a:p>
        </p:txBody>
      </p:sp>
      <p:pic>
        <p:nvPicPr>
          <p:cNvPr id="9" name="Content Placeholder 8"/>
          <p:cNvPicPr>
            <a:picLocks noGrp="1" noChangeAspect="1"/>
          </p:cNvPicPr>
          <p:nvPr>
            <p:ph sz="half" idx="2"/>
          </p:nvPr>
        </p:nvPicPr>
        <p:blipFill>
          <a:blip r:embed="rId2"/>
          <a:stretch>
            <a:fillRect/>
          </a:stretch>
        </p:blipFill>
        <p:spPr>
          <a:xfrm>
            <a:off x="96394" y="2090430"/>
            <a:ext cx="5937731" cy="4247450"/>
          </a:xfrm>
          <a:prstGeom prst="rect">
            <a:avLst/>
          </a:prstGeom>
        </p:spPr>
      </p:pic>
      <p:pic>
        <p:nvPicPr>
          <p:cNvPr id="10" name="Content Placeholder 9"/>
          <p:cNvPicPr>
            <a:picLocks noGrp="1" noChangeAspect="1"/>
          </p:cNvPicPr>
          <p:nvPr>
            <p:ph sz="quarter" idx="4"/>
          </p:nvPr>
        </p:nvPicPr>
        <p:blipFill>
          <a:blip r:embed="rId3"/>
          <a:stretch>
            <a:fillRect/>
          </a:stretch>
        </p:blipFill>
        <p:spPr>
          <a:xfrm>
            <a:off x="6195620" y="2279182"/>
            <a:ext cx="5996380" cy="3869947"/>
          </a:xfrm>
          <a:prstGeom prst="rect">
            <a:avLst/>
          </a:prstGeom>
        </p:spPr>
      </p:pic>
      <p:sp>
        <p:nvSpPr>
          <p:cNvPr id="8" name="Text Placeholder 7"/>
          <p:cNvSpPr>
            <a:spLocks noGrp="1"/>
          </p:cNvSpPr>
          <p:nvPr>
            <p:ph type="body" sz="quarter" idx="13"/>
          </p:nvPr>
        </p:nvSpPr>
        <p:spPr>
          <a:xfrm>
            <a:off x="6338316" y="1350630"/>
            <a:ext cx="4270248" cy="570450"/>
          </a:xfrm>
        </p:spPr>
        <p:txBody>
          <a:bodyPr/>
          <a:lstStyle/>
          <a:p>
            <a:r>
              <a:rPr lang="en-US" b="1" dirty="0"/>
              <a:t>CAD </a:t>
            </a:r>
            <a:r>
              <a:rPr lang="en-US" b="1" dirty="0" err="1"/>
              <a:t>REndering</a:t>
            </a:r>
            <a:endParaRPr lang="en-US" b="1" dirty="0"/>
          </a:p>
        </p:txBody>
      </p:sp>
      <p:sp>
        <p:nvSpPr>
          <p:cNvPr id="4" name="Title 3"/>
          <p:cNvSpPr>
            <a:spLocks noGrp="1"/>
          </p:cNvSpPr>
          <p:nvPr>
            <p:ph type="title"/>
          </p:nvPr>
        </p:nvSpPr>
        <p:spPr>
          <a:xfrm>
            <a:off x="1979802" y="109057"/>
            <a:ext cx="7981062" cy="989901"/>
          </a:xfrm>
        </p:spPr>
        <p:txBody>
          <a:bodyPr>
            <a:normAutofit fontScale="90000"/>
          </a:bodyPr>
          <a:lstStyle/>
          <a:p>
            <a:r>
              <a:rPr lang="en-US" dirty="0"/>
              <a:t>Compare a “CAD” rendering to one that using artistry and visual perception</a:t>
            </a:r>
          </a:p>
        </p:txBody>
      </p:sp>
    </p:spTree>
    <p:extLst>
      <p:ext uri="{BB962C8B-B14F-4D97-AF65-F5344CB8AC3E}">
        <p14:creationId xmlns:p14="http://schemas.microsoft.com/office/powerpoint/2010/main" val="2398478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600200" y="5592438"/>
            <a:ext cx="8991600" cy="1093588"/>
          </a:xfrm>
        </p:spPr>
        <p:txBody>
          <a:bodyPr>
            <a:normAutofit fontScale="90000"/>
          </a:bodyPr>
          <a:lstStyle/>
          <a:p>
            <a:r>
              <a:rPr lang="en-US" dirty="0"/>
              <a:t>Proportion: The relative sizes of parts within a whole</a:t>
            </a:r>
          </a:p>
        </p:txBody>
      </p:sp>
      <p:sp>
        <p:nvSpPr>
          <p:cNvPr id="8" name="Subtitle 7"/>
          <p:cNvSpPr>
            <a:spLocks noGrp="1"/>
          </p:cNvSpPr>
          <p:nvPr>
            <p:ph type="subTitle" idx="1"/>
          </p:nvPr>
        </p:nvSpPr>
        <p:spPr/>
        <p:txBody>
          <a:bodyPr/>
          <a:lstStyle/>
          <a:p>
            <a:endParaRPr lang="en-US"/>
          </a:p>
        </p:txBody>
      </p:sp>
      <p:pic>
        <p:nvPicPr>
          <p:cNvPr id="10" name="Picture 9"/>
          <p:cNvPicPr>
            <a:picLocks noChangeAspect="1"/>
          </p:cNvPicPr>
          <p:nvPr/>
        </p:nvPicPr>
        <p:blipFill>
          <a:blip r:embed="rId2"/>
          <a:stretch>
            <a:fillRect/>
          </a:stretch>
        </p:blipFill>
        <p:spPr>
          <a:xfrm>
            <a:off x="2130805" y="199778"/>
            <a:ext cx="8196512" cy="5189406"/>
          </a:xfrm>
          <a:prstGeom prst="rect">
            <a:avLst/>
          </a:prstGeom>
        </p:spPr>
      </p:pic>
    </p:spTree>
    <p:extLst>
      <p:ext uri="{BB962C8B-B14F-4D97-AF65-F5344CB8AC3E}">
        <p14:creationId xmlns:p14="http://schemas.microsoft.com/office/powerpoint/2010/main" val="2202321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6310" y="4991450"/>
            <a:ext cx="8991600" cy="1593907"/>
          </a:xfrm>
        </p:spPr>
        <p:txBody>
          <a:bodyPr/>
          <a:lstStyle/>
          <a:p>
            <a:r>
              <a:rPr lang="en-US" dirty="0"/>
              <a:t>Using a tool to measure relative sizes of objects</a:t>
            </a:r>
          </a:p>
        </p:txBody>
      </p:sp>
      <p:sp>
        <p:nvSpPr>
          <p:cNvPr id="3" name="Subtitle 2"/>
          <p:cNvSpPr>
            <a:spLocks noGrp="1"/>
          </p:cNvSpPr>
          <p:nvPr>
            <p:ph type="subTitle" idx="1"/>
          </p:nvPr>
        </p:nvSpPr>
        <p:spPr>
          <a:xfrm>
            <a:off x="2695194" y="3665990"/>
            <a:ext cx="6801612" cy="1082180"/>
          </a:xfrm>
        </p:spPr>
        <p:txBody>
          <a:bodyPr/>
          <a:lstStyle/>
          <a:p>
            <a:endParaRPr lang="en-US" dirty="0"/>
          </a:p>
        </p:txBody>
      </p:sp>
      <p:pic>
        <p:nvPicPr>
          <p:cNvPr id="4" name="Picture 3"/>
          <p:cNvPicPr>
            <a:picLocks noChangeAspect="1"/>
          </p:cNvPicPr>
          <p:nvPr/>
        </p:nvPicPr>
        <p:blipFill>
          <a:blip r:embed="rId2"/>
          <a:stretch>
            <a:fillRect/>
          </a:stretch>
        </p:blipFill>
        <p:spPr>
          <a:xfrm>
            <a:off x="2180569" y="401739"/>
            <a:ext cx="7609383" cy="4273250"/>
          </a:xfrm>
          <a:prstGeom prst="rect">
            <a:avLst/>
          </a:prstGeom>
        </p:spPr>
      </p:pic>
    </p:spTree>
    <p:extLst>
      <p:ext uri="{BB962C8B-B14F-4D97-AF65-F5344CB8AC3E}">
        <p14:creationId xmlns:p14="http://schemas.microsoft.com/office/powerpoint/2010/main" val="2385465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A56AEA-951B-4605-8E1D-3FCBDC06B8E4}"/>
              </a:ext>
            </a:extLst>
          </p:cNvPr>
          <p:cNvSpPr>
            <a:spLocks noGrp="1"/>
          </p:cNvSpPr>
          <p:nvPr>
            <p:ph type="ctrTitle"/>
          </p:nvPr>
        </p:nvSpPr>
        <p:spPr>
          <a:xfrm>
            <a:off x="1600200" y="156308"/>
            <a:ext cx="8991600" cy="1109254"/>
          </a:xfrm>
        </p:spPr>
        <p:txBody>
          <a:bodyPr/>
          <a:lstStyle/>
          <a:p>
            <a:r>
              <a:rPr lang="en-US" dirty="0"/>
              <a:t>ONE POINT PERSPECTIVE</a:t>
            </a:r>
          </a:p>
        </p:txBody>
      </p:sp>
      <p:sp>
        <p:nvSpPr>
          <p:cNvPr id="5" name="Subtitle 4">
            <a:extLst>
              <a:ext uri="{FF2B5EF4-FFF2-40B4-BE49-F238E27FC236}">
                <a16:creationId xmlns:a16="http://schemas.microsoft.com/office/drawing/2014/main" id="{2BD27053-F78F-43D8-ADCD-D1E5E7F48F53}"/>
              </a:ext>
            </a:extLst>
          </p:cNvPr>
          <p:cNvSpPr>
            <a:spLocks noGrp="1"/>
          </p:cNvSpPr>
          <p:nvPr>
            <p:ph type="subTitle" idx="1"/>
          </p:nvPr>
        </p:nvSpPr>
        <p:spPr>
          <a:xfrm>
            <a:off x="349145" y="4007868"/>
            <a:ext cx="6762855" cy="2693824"/>
          </a:xfrm>
        </p:spPr>
        <p:txBody>
          <a:bodyPr>
            <a:normAutofit/>
          </a:bodyPr>
          <a:lstStyle/>
          <a:p>
            <a:r>
              <a:rPr lang="en-US" sz="2400" dirty="0"/>
              <a:t>WITH 1 POINT PERSPECTIVE THE OBJECT IS PARALLEL TO OUR EYE POSITION SO FRONT AND BACK SURFACE WILL BE HORIZONTAL AT THE TOP AND THE BOTTOM WHILE THE SIDES WILL CONVERGE TO THE VANISHING POINT OR V.P.</a:t>
            </a:r>
          </a:p>
        </p:txBody>
      </p:sp>
      <p:pic>
        <p:nvPicPr>
          <p:cNvPr id="7" name="Picture 6">
            <a:extLst>
              <a:ext uri="{FF2B5EF4-FFF2-40B4-BE49-F238E27FC236}">
                <a16:creationId xmlns:a16="http://schemas.microsoft.com/office/drawing/2014/main" id="{FE16C92D-921B-4682-8607-3B6AE97DF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682" y="1617784"/>
            <a:ext cx="6684703" cy="2037861"/>
          </a:xfrm>
          <a:prstGeom prst="rect">
            <a:avLst/>
          </a:prstGeom>
        </p:spPr>
      </p:pic>
      <p:pic>
        <p:nvPicPr>
          <p:cNvPr id="8" name="Picture 7">
            <a:extLst>
              <a:ext uri="{FF2B5EF4-FFF2-40B4-BE49-F238E27FC236}">
                <a16:creationId xmlns:a16="http://schemas.microsoft.com/office/drawing/2014/main" id="{FBAAD493-8297-426F-8620-96921982BAD1}"/>
              </a:ext>
            </a:extLst>
          </p:cNvPr>
          <p:cNvPicPr>
            <a:picLocks noChangeAspect="1"/>
          </p:cNvPicPr>
          <p:nvPr/>
        </p:nvPicPr>
        <p:blipFill>
          <a:blip r:embed="rId3"/>
          <a:stretch>
            <a:fillRect/>
          </a:stretch>
        </p:blipFill>
        <p:spPr>
          <a:xfrm>
            <a:off x="7713783" y="1450731"/>
            <a:ext cx="4129073" cy="4266709"/>
          </a:xfrm>
          <a:prstGeom prst="rect">
            <a:avLst/>
          </a:prstGeom>
        </p:spPr>
      </p:pic>
    </p:spTree>
    <p:extLst>
      <p:ext uri="{BB962C8B-B14F-4D97-AF65-F5344CB8AC3E}">
        <p14:creationId xmlns:p14="http://schemas.microsoft.com/office/powerpoint/2010/main" val="3172338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BB14A7-0A43-4846-9EE4-6D6CB4BC292D}"/>
              </a:ext>
            </a:extLst>
          </p:cNvPr>
          <p:cNvSpPr>
            <a:spLocks noGrp="1"/>
          </p:cNvSpPr>
          <p:nvPr>
            <p:ph type="ctrTitle"/>
          </p:nvPr>
        </p:nvSpPr>
        <p:spPr>
          <a:xfrm>
            <a:off x="1600200" y="70339"/>
            <a:ext cx="8991600" cy="867508"/>
          </a:xfrm>
        </p:spPr>
        <p:txBody>
          <a:bodyPr>
            <a:normAutofit fontScale="90000"/>
          </a:bodyPr>
          <a:lstStyle/>
          <a:p>
            <a:r>
              <a:rPr lang="en-US" dirty="0"/>
              <a:t>TWO POINT PERSPECTIVE</a:t>
            </a:r>
          </a:p>
        </p:txBody>
      </p:sp>
      <p:sp>
        <p:nvSpPr>
          <p:cNvPr id="5" name="Subtitle 4">
            <a:extLst>
              <a:ext uri="{FF2B5EF4-FFF2-40B4-BE49-F238E27FC236}">
                <a16:creationId xmlns:a16="http://schemas.microsoft.com/office/drawing/2014/main" id="{CABF66B6-013D-498B-A4E2-61C91631C8CC}"/>
              </a:ext>
            </a:extLst>
          </p:cNvPr>
          <p:cNvSpPr>
            <a:spLocks noGrp="1"/>
          </p:cNvSpPr>
          <p:nvPr>
            <p:ph type="subTitle" idx="1"/>
          </p:nvPr>
        </p:nvSpPr>
        <p:spPr>
          <a:xfrm>
            <a:off x="232996" y="3618523"/>
            <a:ext cx="5730142" cy="2109788"/>
          </a:xfrm>
        </p:spPr>
        <p:txBody>
          <a:bodyPr>
            <a:normAutofit/>
          </a:bodyPr>
          <a:lstStyle/>
          <a:p>
            <a:r>
              <a:rPr lang="en-US" dirty="0"/>
              <a:t> IN TWO POINT PERSPECTIVE ALL PARALLEL LINES WILL CONVERGE TO THE SAME VANISHING POINT.</a:t>
            </a:r>
          </a:p>
          <a:p>
            <a:endParaRPr lang="en-US" dirty="0"/>
          </a:p>
        </p:txBody>
      </p:sp>
      <p:pic>
        <p:nvPicPr>
          <p:cNvPr id="7" name="Picture 6">
            <a:extLst>
              <a:ext uri="{FF2B5EF4-FFF2-40B4-BE49-F238E27FC236}">
                <a16:creationId xmlns:a16="http://schemas.microsoft.com/office/drawing/2014/main" id="{E99D6F37-1ED0-42DA-ADDC-CC9AEBF098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996" y="1319212"/>
            <a:ext cx="6002178" cy="2109788"/>
          </a:xfrm>
          <a:prstGeom prst="rect">
            <a:avLst/>
          </a:prstGeom>
        </p:spPr>
      </p:pic>
      <p:pic>
        <p:nvPicPr>
          <p:cNvPr id="9" name="Picture 8">
            <a:extLst>
              <a:ext uri="{FF2B5EF4-FFF2-40B4-BE49-F238E27FC236}">
                <a16:creationId xmlns:a16="http://schemas.microsoft.com/office/drawing/2014/main" id="{738496F3-9CD5-42FC-A593-91B3CE8F0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7760" y="1247042"/>
            <a:ext cx="5818554" cy="4363916"/>
          </a:xfrm>
          <a:prstGeom prst="rect">
            <a:avLst/>
          </a:prstGeom>
        </p:spPr>
      </p:pic>
    </p:spTree>
    <p:extLst>
      <p:ext uri="{BB962C8B-B14F-4D97-AF65-F5344CB8AC3E}">
        <p14:creationId xmlns:p14="http://schemas.microsoft.com/office/powerpoint/2010/main" val="577632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E0F992-2FAF-4A7C-A7E3-8F8520550625}"/>
              </a:ext>
            </a:extLst>
          </p:cNvPr>
          <p:cNvSpPr>
            <a:spLocks noGrp="1"/>
          </p:cNvSpPr>
          <p:nvPr>
            <p:ph type="ctrTitle"/>
          </p:nvPr>
        </p:nvSpPr>
        <p:spPr>
          <a:xfrm>
            <a:off x="1600200" y="148492"/>
            <a:ext cx="8991600" cy="992554"/>
          </a:xfrm>
        </p:spPr>
        <p:txBody>
          <a:bodyPr/>
          <a:lstStyle/>
          <a:p>
            <a:r>
              <a:rPr lang="en-US" dirty="0"/>
              <a:t>THREE POINT PERSPECTIVE</a:t>
            </a:r>
          </a:p>
        </p:txBody>
      </p:sp>
      <p:sp>
        <p:nvSpPr>
          <p:cNvPr id="5" name="Subtitle 4">
            <a:extLst>
              <a:ext uri="{FF2B5EF4-FFF2-40B4-BE49-F238E27FC236}">
                <a16:creationId xmlns:a16="http://schemas.microsoft.com/office/drawing/2014/main" id="{32CA88B1-9A50-4523-9C6F-A6A233238BEF}"/>
              </a:ext>
            </a:extLst>
          </p:cNvPr>
          <p:cNvSpPr>
            <a:spLocks noGrp="1"/>
          </p:cNvSpPr>
          <p:nvPr>
            <p:ph type="subTitle" idx="1"/>
          </p:nvPr>
        </p:nvSpPr>
        <p:spPr>
          <a:xfrm>
            <a:off x="406400" y="4290646"/>
            <a:ext cx="4923692" cy="1852246"/>
          </a:xfrm>
        </p:spPr>
        <p:txBody>
          <a:bodyPr/>
          <a:lstStyle/>
          <a:p>
            <a:endParaRPr lang="en-US" dirty="0"/>
          </a:p>
        </p:txBody>
      </p:sp>
      <p:pic>
        <p:nvPicPr>
          <p:cNvPr id="6" name="Picture 5">
            <a:extLst>
              <a:ext uri="{FF2B5EF4-FFF2-40B4-BE49-F238E27FC236}">
                <a16:creationId xmlns:a16="http://schemas.microsoft.com/office/drawing/2014/main" id="{2B5FE6D2-3C89-4E00-859F-12A00D6501C4}"/>
              </a:ext>
            </a:extLst>
          </p:cNvPr>
          <p:cNvPicPr>
            <a:picLocks noChangeAspect="1"/>
          </p:cNvPicPr>
          <p:nvPr/>
        </p:nvPicPr>
        <p:blipFill>
          <a:blip r:embed="rId2"/>
          <a:stretch>
            <a:fillRect/>
          </a:stretch>
        </p:blipFill>
        <p:spPr>
          <a:xfrm>
            <a:off x="4836168" y="1604162"/>
            <a:ext cx="3710532" cy="4328953"/>
          </a:xfrm>
          <a:prstGeom prst="rect">
            <a:avLst/>
          </a:prstGeom>
        </p:spPr>
      </p:pic>
      <p:pic>
        <p:nvPicPr>
          <p:cNvPr id="8" name="Picture 7">
            <a:extLst>
              <a:ext uri="{FF2B5EF4-FFF2-40B4-BE49-F238E27FC236}">
                <a16:creationId xmlns:a16="http://schemas.microsoft.com/office/drawing/2014/main" id="{99317603-F2A3-45A4-B52E-7E9038FF1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7831" y="1627884"/>
            <a:ext cx="3299760" cy="3236150"/>
          </a:xfrm>
          <a:prstGeom prst="rect">
            <a:avLst/>
          </a:prstGeom>
        </p:spPr>
      </p:pic>
      <p:pic>
        <p:nvPicPr>
          <p:cNvPr id="10" name="Picture 9">
            <a:extLst>
              <a:ext uri="{FF2B5EF4-FFF2-40B4-BE49-F238E27FC236}">
                <a16:creationId xmlns:a16="http://schemas.microsoft.com/office/drawing/2014/main" id="{2E0152EA-9960-444E-8D1A-139AEE6479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2" y="1627884"/>
            <a:ext cx="4592515" cy="3785040"/>
          </a:xfrm>
          <a:prstGeom prst="rect">
            <a:avLst/>
          </a:prstGeom>
        </p:spPr>
      </p:pic>
    </p:spTree>
    <p:extLst>
      <p:ext uri="{BB962C8B-B14F-4D97-AF65-F5344CB8AC3E}">
        <p14:creationId xmlns:p14="http://schemas.microsoft.com/office/powerpoint/2010/main" val="1962820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54341" y="-161812"/>
            <a:ext cx="9655727" cy="7634059"/>
          </a:xfrm>
          <a:prstGeom prst="rect">
            <a:avLst/>
          </a:prstGeom>
        </p:spPr>
      </p:pic>
    </p:spTree>
    <p:extLst>
      <p:ext uri="{BB962C8B-B14F-4D97-AF65-F5344CB8AC3E}">
        <p14:creationId xmlns:p14="http://schemas.microsoft.com/office/powerpoint/2010/main" val="1387674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112" y="0"/>
            <a:ext cx="7222302" cy="7107052"/>
          </a:xfrm>
          <a:prstGeom prst="rect">
            <a:avLst/>
          </a:prstGeom>
        </p:spPr>
      </p:pic>
      <p:pic>
        <p:nvPicPr>
          <p:cNvPr id="3" name="Picture 2"/>
          <p:cNvPicPr>
            <a:picLocks noChangeAspect="1"/>
          </p:cNvPicPr>
          <p:nvPr/>
        </p:nvPicPr>
        <p:blipFill>
          <a:blip r:embed="rId3"/>
          <a:stretch>
            <a:fillRect/>
          </a:stretch>
        </p:blipFill>
        <p:spPr>
          <a:xfrm>
            <a:off x="6673901" y="253163"/>
            <a:ext cx="6213157" cy="6339956"/>
          </a:xfrm>
          <a:prstGeom prst="rect">
            <a:avLst/>
          </a:prstGeom>
        </p:spPr>
      </p:pic>
    </p:spTree>
    <p:extLst>
      <p:ext uri="{BB962C8B-B14F-4D97-AF65-F5344CB8AC3E}">
        <p14:creationId xmlns:p14="http://schemas.microsoft.com/office/powerpoint/2010/main" val="137391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9846" y="0"/>
            <a:ext cx="8792308" cy="6858000"/>
          </a:xfrm>
          <a:prstGeom prst="rect">
            <a:avLst/>
          </a:prstGeom>
        </p:spPr>
      </p:pic>
    </p:spTree>
    <p:extLst>
      <p:ext uri="{BB962C8B-B14F-4D97-AF65-F5344CB8AC3E}">
        <p14:creationId xmlns:p14="http://schemas.microsoft.com/office/powerpoint/2010/main" val="1787102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35536" y="5733044"/>
            <a:ext cx="8329918" cy="1124955"/>
          </a:xfrm>
        </p:spPr>
        <p:txBody>
          <a:bodyPr/>
          <a:lstStyle/>
          <a:p>
            <a:r>
              <a:rPr lang="en-US" dirty="0"/>
              <a:t>TEXTURE PERSPECTIVE</a:t>
            </a:r>
          </a:p>
        </p:txBody>
      </p:sp>
      <p:sp>
        <p:nvSpPr>
          <p:cNvPr id="5" name="Subtitle 4"/>
          <p:cNvSpPr>
            <a:spLocks noGrp="1"/>
          </p:cNvSpPr>
          <p:nvPr>
            <p:ph type="subTitle" idx="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535" y="-498853"/>
            <a:ext cx="8329918" cy="6231898"/>
          </a:xfrm>
          <a:prstGeom prst="rect">
            <a:avLst/>
          </a:prstGeom>
        </p:spPr>
      </p:pic>
    </p:spTree>
    <p:extLst>
      <p:ext uri="{BB962C8B-B14F-4D97-AF65-F5344CB8AC3E}">
        <p14:creationId xmlns:p14="http://schemas.microsoft.com/office/powerpoint/2010/main" val="1382635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20037" y="-1"/>
            <a:ext cx="5746458" cy="6900661"/>
          </a:xfrm>
          <a:prstGeom prst="rect">
            <a:avLst/>
          </a:prstGeom>
        </p:spPr>
      </p:pic>
    </p:spTree>
    <p:extLst>
      <p:ext uri="{BB962C8B-B14F-4D97-AF65-F5344CB8AC3E}">
        <p14:creationId xmlns:p14="http://schemas.microsoft.com/office/powerpoint/2010/main" val="3661368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752534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737" y="-8233"/>
            <a:ext cx="10251346" cy="7075181"/>
          </a:xfrm>
          <a:prstGeom prst="rect">
            <a:avLst/>
          </a:prstGeom>
        </p:spPr>
      </p:pic>
    </p:spTree>
    <p:extLst>
      <p:ext uri="{BB962C8B-B14F-4D97-AF65-F5344CB8AC3E}">
        <p14:creationId xmlns:p14="http://schemas.microsoft.com/office/powerpoint/2010/main" val="3929252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2004028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8980" y="-357196"/>
            <a:ext cx="8186870" cy="7477436"/>
          </a:xfrm>
          <a:prstGeom prst="rect">
            <a:avLst/>
          </a:prstGeom>
        </p:spPr>
      </p:pic>
    </p:spTree>
    <p:extLst>
      <p:ext uri="{BB962C8B-B14F-4D97-AF65-F5344CB8AC3E}">
        <p14:creationId xmlns:p14="http://schemas.microsoft.com/office/powerpoint/2010/main" val="3684799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50810-5B2A-407E-ACEF-6CA16E0AE276}"/>
              </a:ext>
            </a:extLst>
          </p:cNvPr>
          <p:cNvSpPr>
            <a:spLocks noGrp="1"/>
          </p:cNvSpPr>
          <p:nvPr>
            <p:ph type="ctrTitle"/>
          </p:nvPr>
        </p:nvSpPr>
        <p:spPr>
          <a:xfrm>
            <a:off x="2211332" y="230697"/>
            <a:ext cx="8796556" cy="952151"/>
          </a:xfrm>
        </p:spPr>
        <p:txBody>
          <a:bodyPr>
            <a:normAutofit fontScale="90000"/>
          </a:bodyPr>
          <a:lstStyle/>
          <a:p>
            <a:r>
              <a:rPr lang="en-US" dirty="0"/>
              <a:t>Rendered Floor plan </a:t>
            </a:r>
            <a:br>
              <a:rPr lang="en-US" dirty="0"/>
            </a:br>
            <a:r>
              <a:rPr lang="en-US" dirty="0"/>
              <a:t>with shadows</a:t>
            </a:r>
          </a:p>
        </p:txBody>
      </p:sp>
      <p:sp>
        <p:nvSpPr>
          <p:cNvPr id="3" name="Subtitle 2">
            <a:extLst>
              <a:ext uri="{FF2B5EF4-FFF2-40B4-BE49-F238E27FC236}">
                <a16:creationId xmlns:a16="http://schemas.microsoft.com/office/drawing/2014/main" id="{13214302-F289-423B-AE97-3B33FBC0A162}"/>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AE8CC894-175F-4CAB-85EB-290A7C764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3519" y="1342238"/>
            <a:ext cx="9112182" cy="5285065"/>
          </a:xfrm>
          <a:prstGeom prst="rect">
            <a:avLst/>
          </a:prstGeom>
        </p:spPr>
      </p:pic>
    </p:spTree>
    <p:extLst>
      <p:ext uri="{BB962C8B-B14F-4D97-AF65-F5344CB8AC3E}">
        <p14:creationId xmlns:p14="http://schemas.microsoft.com/office/powerpoint/2010/main" val="553546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A627B6-4FFF-4C59-B940-EA75865A860F}"/>
              </a:ext>
            </a:extLst>
          </p:cNvPr>
          <p:cNvSpPr>
            <a:spLocks noGrp="1"/>
          </p:cNvSpPr>
          <p:nvPr>
            <p:ph type="ctrTitle"/>
          </p:nvPr>
        </p:nvSpPr>
        <p:spPr>
          <a:xfrm>
            <a:off x="140516" y="530352"/>
            <a:ext cx="5345884" cy="2087014"/>
          </a:xfrm>
        </p:spPr>
        <p:txBody>
          <a:bodyPr/>
          <a:lstStyle/>
          <a:p>
            <a:r>
              <a:rPr lang="en-US" dirty="0"/>
              <a:t>Rendered Floor Plan with Pencil textures</a:t>
            </a:r>
          </a:p>
        </p:txBody>
      </p:sp>
      <p:pic>
        <p:nvPicPr>
          <p:cNvPr id="6" name="Picture 5">
            <a:extLst>
              <a:ext uri="{FF2B5EF4-FFF2-40B4-BE49-F238E27FC236}">
                <a16:creationId xmlns:a16="http://schemas.microsoft.com/office/drawing/2014/main" id="{204BEDE2-4C73-4F09-8CC1-118FF40A697C}"/>
              </a:ext>
            </a:extLst>
          </p:cNvPr>
          <p:cNvPicPr>
            <a:picLocks noChangeAspect="1"/>
          </p:cNvPicPr>
          <p:nvPr/>
        </p:nvPicPr>
        <p:blipFill>
          <a:blip r:embed="rId2"/>
          <a:stretch>
            <a:fillRect/>
          </a:stretch>
        </p:blipFill>
        <p:spPr>
          <a:xfrm>
            <a:off x="5643642" y="0"/>
            <a:ext cx="6307174" cy="6858000"/>
          </a:xfrm>
          <a:prstGeom prst="rect">
            <a:avLst/>
          </a:prstGeom>
        </p:spPr>
      </p:pic>
    </p:spTree>
    <p:extLst>
      <p:ext uri="{BB962C8B-B14F-4D97-AF65-F5344CB8AC3E}">
        <p14:creationId xmlns:p14="http://schemas.microsoft.com/office/powerpoint/2010/main" val="167377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1B7E54-ADAB-4FDF-91A8-7D7C21ABE977}"/>
              </a:ext>
            </a:extLst>
          </p:cNvPr>
          <p:cNvSpPr>
            <a:spLocks noGrp="1"/>
          </p:cNvSpPr>
          <p:nvPr>
            <p:ph type="ctrTitle"/>
          </p:nvPr>
        </p:nvSpPr>
        <p:spPr>
          <a:xfrm>
            <a:off x="109057" y="167780"/>
            <a:ext cx="4672667" cy="6493079"/>
          </a:xfrm>
        </p:spPr>
        <p:txBody>
          <a:bodyPr>
            <a:normAutofit/>
          </a:bodyPr>
          <a:lstStyle/>
          <a:p>
            <a:r>
              <a:rPr lang="en-US" dirty="0"/>
              <a:t>Quick sketch style rendering can be an effective way to visualize a space for yourself and others.</a:t>
            </a:r>
          </a:p>
        </p:txBody>
      </p:sp>
      <p:pic>
        <p:nvPicPr>
          <p:cNvPr id="6" name="Picture 5">
            <a:extLst>
              <a:ext uri="{FF2B5EF4-FFF2-40B4-BE49-F238E27FC236}">
                <a16:creationId xmlns:a16="http://schemas.microsoft.com/office/drawing/2014/main" id="{0681D773-05A1-4D54-AC36-9FF38BE8523C}"/>
              </a:ext>
            </a:extLst>
          </p:cNvPr>
          <p:cNvPicPr>
            <a:picLocks noChangeAspect="1"/>
          </p:cNvPicPr>
          <p:nvPr/>
        </p:nvPicPr>
        <p:blipFill>
          <a:blip r:embed="rId2"/>
          <a:stretch>
            <a:fillRect/>
          </a:stretch>
        </p:blipFill>
        <p:spPr>
          <a:xfrm>
            <a:off x="5072619" y="58723"/>
            <a:ext cx="6140590" cy="6858000"/>
          </a:xfrm>
          <a:prstGeom prst="rect">
            <a:avLst/>
          </a:prstGeom>
        </p:spPr>
      </p:pic>
    </p:spTree>
    <p:extLst>
      <p:ext uri="{BB962C8B-B14F-4D97-AF65-F5344CB8AC3E}">
        <p14:creationId xmlns:p14="http://schemas.microsoft.com/office/powerpoint/2010/main" val="4157203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D70763-1485-418B-9389-81DBEBE1CAC6}"/>
              </a:ext>
            </a:extLst>
          </p:cNvPr>
          <p:cNvPicPr>
            <a:picLocks noChangeAspect="1"/>
          </p:cNvPicPr>
          <p:nvPr/>
        </p:nvPicPr>
        <p:blipFill>
          <a:blip r:embed="rId2"/>
          <a:stretch>
            <a:fillRect/>
          </a:stretch>
        </p:blipFill>
        <p:spPr>
          <a:xfrm>
            <a:off x="1058878" y="-125505"/>
            <a:ext cx="9192467" cy="7109010"/>
          </a:xfrm>
          <a:prstGeom prst="rect">
            <a:avLst/>
          </a:prstGeom>
        </p:spPr>
      </p:pic>
    </p:spTree>
    <p:extLst>
      <p:ext uri="{BB962C8B-B14F-4D97-AF65-F5344CB8AC3E}">
        <p14:creationId xmlns:p14="http://schemas.microsoft.com/office/powerpoint/2010/main" val="485919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0E07C-7DDE-4070-AF46-DA0326DC641B}"/>
              </a:ext>
            </a:extLst>
          </p:cNvPr>
          <p:cNvSpPr>
            <a:spLocks noGrp="1"/>
          </p:cNvSpPr>
          <p:nvPr>
            <p:ph type="ctrTitle"/>
          </p:nvPr>
        </p:nvSpPr>
        <p:spPr>
          <a:xfrm>
            <a:off x="6334038" y="87103"/>
            <a:ext cx="5502828" cy="2068867"/>
          </a:xfrm>
        </p:spPr>
        <p:txBody>
          <a:bodyPr>
            <a:normAutofit fontScale="90000"/>
          </a:bodyPr>
          <a:lstStyle/>
          <a:p>
            <a:r>
              <a:rPr lang="en-US" dirty="0"/>
              <a:t>Black and White images can be a dynamic way to present a concept </a:t>
            </a:r>
          </a:p>
        </p:txBody>
      </p:sp>
      <p:pic>
        <p:nvPicPr>
          <p:cNvPr id="5" name="Picture 4">
            <a:extLst>
              <a:ext uri="{FF2B5EF4-FFF2-40B4-BE49-F238E27FC236}">
                <a16:creationId xmlns:a16="http://schemas.microsoft.com/office/drawing/2014/main" id="{002F5F63-D234-4415-A0CA-5F15CDD909CB}"/>
              </a:ext>
            </a:extLst>
          </p:cNvPr>
          <p:cNvPicPr>
            <a:picLocks noChangeAspect="1"/>
          </p:cNvPicPr>
          <p:nvPr/>
        </p:nvPicPr>
        <p:blipFill>
          <a:blip r:embed="rId2"/>
          <a:stretch>
            <a:fillRect/>
          </a:stretch>
        </p:blipFill>
        <p:spPr>
          <a:xfrm>
            <a:off x="6334038" y="2351297"/>
            <a:ext cx="5715000" cy="4419600"/>
          </a:xfrm>
          <a:prstGeom prst="rect">
            <a:avLst/>
          </a:prstGeom>
        </p:spPr>
      </p:pic>
      <p:pic>
        <p:nvPicPr>
          <p:cNvPr id="4" name="Picture 3">
            <a:extLst>
              <a:ext uri="{FF2B5EF4-FFF2-40B4-BE49-F238E27FC236}">
                <a16:creationId xmlns:a16="http://schemas.microsoft.com/office/drawing/2014/main" id="{D5A965A6-1959-4149-A288-580C69D8F022}"/>
              </a:ext>
            </a:extLst>
          </p:cNvPr>
          <p:cNvPicPr>
            <a:picLocks noChangeAspect="1"/>
          </p:cNvPicPr>
          <p:nvPr/>
        </p:nvPicPr>
        <p:blipFill>
          <a:blip r:embed="rId3"/>
          <a:stretch>
            <a:fillRect/>
          </a:stretch>
        </p:blipFill>
        <p:spPr>
          <a:xfrm>
            <a:off x="258770" y="60632"/>
            <a:ext cx="5837230" cy="4131972"/>
          </a:xfrm>
          <a:prstGeom prst="rect">
            <a:avLst/>
          </a:prstGeom>
        </p:spPr>
      </p:pic>
    </p:spTree>
    <p:extLst>
      <p:ext uri="{BB962C8B-B14F-4D97-AF65-F5344CB8AC3E}">
        <p14:creationId xmlns:p14="http://schemas.microsoft.com/office/powerpoint/2010/main" val="2012522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05206" y="606931"/>
            <a:ext cx="5778148" cy="5433141"/>
          </a:xfrm>
        </p:spPr>
        <p:txBody>
          <a:bodyPr>
            <a:normAutofit/>
          </a:bodyPr>
          <a:lstStyle/>
          <a:p>
            <a:r>
              <a:rPr lang="en-US" sz="4400" dirty="0"/>
              <a:t>Note texture perspective in conceptual sketch from</a:t>
            </a:r>
            <a:br>
              <a:rPr lang="en-US" sz="4400" dirty="0"/>
            </a:br>
            <a:r>
              <a:rPr lang="en-US" sz="4400" dirty="0" err="1"/>
              <a:t>emile</a:t>
            </a:r>
            <a:r>
              <a:rPr lang="en-US" sz="4400" dirty="0"/>
              <a:t> Jacques </a:t>
            </a:r>
            <a:r>
              <a:rPr lang="en-US" sz="4400" dirty="0" err="1"/>
              <a:t>ruhlman</a:t>
            </a:r>
            <a:endParaRPr lang="en-US" sz="4400" dirty="0"/>
          </a:p>
        </p:txBody>
      </p:sp>
      <p:sp>
        <p:nvSpPr>
          <p:cNvPr id="5" name="Subtitle 4"/>
          <p:cNvSpPr>
            <a:spLocks noGrp="1"/>
          </p:cNvSpPr>
          <p:nvPr>
            <p:ph type="subTitle" idx="1"/>
          </p:nvPr>
        </p:nvSpPr>
        <p:spPr>
          <a:xfrm>
            <a:off x="505206" y="6115574"/>
            <a:ext cx="5778148" cy="742425"/>
          </a:xfrm>
        </p:spPr>
        <p:txBody>
          <a:bodyPr/>
          <a:lstStyle/>
          <a:p>
            <a:r>
              <a:rPr lang="en-US" b="1" dirty="0"/>
              <a:t>See texture get smaller and softer on far end of cabinet on right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314" y="-159391"/>
            <a:ext cx="5322984" cy="7572210"/>
          </a:xfrm>
          <a:prstGeom prst="rect">
            <a:avLst/>
          </a:prstGeom>
        </p:spPr>
      </p:pic>
    </p:spTree>
    <p:extLst>
      <p:ext uri="{BB962C8B-B14F-4D97-AF65-F5344CB8AC3E}">
        <p14:creationId xmlns:p14="http://schemas.microsoft.com/office/powerpoint/2010/main" val="3884234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6B2BD1-7E16-4FAC-8026-FE1F5983236F}"/>
              </a:ext>
            </a:extLst>
          </p:cNvPr>
          <p:cNvSpPr>
            <a:spLocks noGrp="1"/>
          </p:cNvSpPr>
          <p:nvPr>
            <p:ph type="ctrTitle"/>
          </p:nvPr>
        </p:nvSpPr>
        <p:spPr>
          <a:xfrm>
            <a:off x="1600200" y="0"/>
            <a:ext cx="8991600" cy="1006680"/>
          </a:xfrm>
        </p:spPr>
        <p:txBody>
          <a:bodyPr>
            <a:normAutofit fontScale="90000"/>
          </a:bodyPr>
          <a:lstStyle/>
          <a:p>
            <a:r>
              <a:rPr lang="en-US" dirty="0"/>
              <a:t>Line weight variations also help convey light source</a:t>
            </a:r>
          </a:p>
        </p:txBody>
      </p:sp>
      <p:pic>
        <p:nvPicPr>
          <p:cNvPr id="6" name="Picture 5">
            <a:extLst>
              <a:ext uri="{FF2B5EF4-FFF2-40B4-BE49-F238E27FC236}">
                <a16:creationId xmlns:a16="http://schemas.microsoft.com/office/drawing/2014/main" id="{208F6208-0DF9-4BDD-9224-995AEA2E2189}"/>
              </a:ext>
            </a:extLst>
          </p:cNvPr>
          <p:cNvPicPr>
            <a:picLocks noChangeAspect="1"/>
          </p:cNvPicPr>
          <p:nvPr/>
        </p:nvPicPr>
        <p:blipFill>
          <a:blip r:embed="rId2"/>
          <a:stretch>
            <a:fillRect/>
          </a:stretch>
        </p:blipFill>
        <p:spPr>
          <a:xfrm>
            <a:off x="154139" y="1761687"/>
            <a:ext cx="6061506" cy="4903759"/>
          </a:xfrm>
          <a:prstGeom prst="rect">
            <a:avLst/>
          </a:prstGeom>
        </p:spPr>
      </p:pic>
      <p:pic>
        <p:nvPicPr>
          <p:cNvPr id="7" name="Picture 6">
            <a:extLst>
              <a:ext uri="{FF2B5EF4-FFF2-40B4-BE49-F238E27FC236}">
                <a16:creationId xmlns:a16="http://schemas.microsoft.com/office/drawing/2014/main" id="{E20028F0-AA22-4ABB-8E00-651BB5D2ACB1}"/>
              </a:ext>
            </a:extLst>
          </p:cNvPr>
          <p:cNvPicPr>
            <a:picLocks noChangeAspect="1"/>
          </p:cNvPicPr>
          <p:nvPr/>
        </p:nvPicPr>
        <p:blipFill>
          <a:blip r:embed="rId3"/>
          <a:stretch>
            <a:fillRect/>
          </a:stretch>
        </p:blipFill>
        <p:spPr>
          <a:xfrm>
            <a:off x="6356286" y="1761687"/>
            <a:ext cx="5612091" cy="4977925"/>
          </a:xfrm>
          <a:prstGeom prst="rect">
            <a:avLst/>
          </a:prstGeom>
        </p:spPr>
      </p:pic>
    </p:spTree>
    <p:extLst>
      <p:ext uri="{BB962C8B-B14F-4D97-AF65-F5344CB8AC3E}">
        <p14:creationId xmlns:p14="http://schemas.microsoft.com/office/powerpoint/2010/main" val="89517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1CFC82-58FC-431C-B8D1-906C36407047}"/>
              </a:ext>
            </a:extLst>
          </p:cNvPr>
          <p:cNvSpPr>
            <a:spLocks noGrp="1"/>
          </p:cNvSpPr>
          <p:nvPr>
            <p:ph type="ctrTitle"/>
          </p:nvPr>
        </p:nvSpPr>
        <p:spPr>
          <a:xfrm>
            <a:off x="1600200" y="1"/>
            <a:ext cx="8991600" cy="1132514"/>
          </a:xfrm>
        </p:spPr>
        <p:txBody>
          <a:bodyPr>
            <a:noAutofit/>
          </a:bodyPr>
          <a:lstStyle/>
          <a:p>
            <a:r>
              <a:rPr lang="en-US" sz="3200" dirty="0"/>
              <a:t>Adding shadows and line weights gives depth to elevations</a:t>
            </a:r>
          </a:p>
        </p:txBody>
      </p:sp>
      <p:pic>
        <p:nvPicPr>
          <p:cNvPr id="8" name="Picture 7">
            <a:extLst>
              <a:ext uri="{FF2B5EF4-FFF2-40B4-BE49-F238E27FC236}">
                <a16:creationId xmlns:a16="http://schemas.microsoft.com/office/drawing/2014/main" id="{DC16715C-500D-49C3-AD21-A3AA9401BA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53" y="1258350"/>
            <a:ext cx="4665327" cy="4665327"/>
          </a:xfrm>
          <a:prstGeom prst="rect">
            <a:avLst/>
          </a:prstGeom>
        </p:spPr>
      </p:pic>
      <p:pic>
        <p:nvPicPr>
          <p:cNvPr id="9" name="Picture 8">
            <a:extLst>
              <a:ext uri="{FF2B5EF4-FFF2-40B4-BE49-F238E27FC236}">
                <a16:creationId xmlns:a16="http://schemas.microsoft.com/office/drawing/2014/main" id="{D7B6F375-7864-4D75-953F-232C5EAE819C}"/>
              </a:ext>
            </a:extLst>
          </p:cNvPr>
          <p:cNvPicPr>
            <a:picLocks noChangeAspect="1"/>
          </p:cNvPicPr>
          <p:nvPr/>
        </p:nvPicPr>
        <p:blipFill>
          <a:blip r:embed="rId3"/>
          <a:stretch>
            <a:fillRect/>
          </a:stretch>
        </p:blipFill>
        <p:spPr>
          <a:xfrm>
            <a:off x="4926872" y="1992822"/>
            <a:ext cx="7115175" cy="4676775"/>
          </a:xfrm>
          <a:prstGeom prst="rect">
            <a:avLst/>
          </a:prstGeom>
        </p:spPr>
      </p:pic>
    </p:spTree>
    <p:extLst>
      <p:ext uri="{BB962C8B-B14F-4D97-AF65-F5344CB8AC3E}">
        <p14:creationId xmlns:p14="http://schemas.microsoft.com/office/powerpoint/2010/main" val="3270972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C0C7-50B7-477C-90CD-9995205EE8C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818FB6A-7318-4F8C-8430-58B17CC58A46}"/>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72ACD07D-CE1B-4C48-B9A1-9CD32EBCD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773" y="110919"/>
            <a:ext cx="11132423" cy="6636161"/>
          </a:xfrm>
          <a:prstGeom prst="rect">
            <a:avLst/>
          </a:prstGeom>
        </p:spPr>
      </p:pic>
    </p:spTree>
    <p:extLst>
      <p:ext uri="{BB962C8B-B14F-4D97-AF65-F5344CB8AC3E}">
        <p14:creationId xmlns:p14="http://schemas.microsoft.com/office/powerpoint/2010/main" val="16310773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60D1C-52FA-4803-90AE-19BBA0F6491F}"/>
              </a:ext>
            </a:extLst>
          </p:cNvPr>
          <p:cNvSpPr>
            <a:spLocks noGrp="1"/>
          </p:cNvSpPr>
          <p:nvPr>
            <p:ph type="ctrTitle"/>
          </p:nvPr>
        </p:nvSpPr>
        <p:spPr>
          <a:xfrm>
            <a:off x="1600200" y="0"/>
            <a:ext cx="8991600" cy="1694576"/>
          </a:xfrm>
        </p:spPr>
        <p:txBody>
          <a:bodyPr>
            <a:normAutofit fontScale="90000"/>
          </a:bodyPr>
          <a:lstStyle/>
          <a:p>
            <a:r>
              <a:rPr lang="en-US" dirty="0"/>
              <a:t>Rendering anything is trying to capture a feeling of  light on surfaces</a:t>
            </a:r>
          </a:p>
        </p:txBody>
      </p:sp>
      <p:pic>
        <p:nvPicPr>
          <p:cNvPr id="4" name="Picture 3">
            <a:extLst>
              <a:ext uri="{FF2B5EF4-FFF2-40B4-BE49-F238E27FC236}">
                <a16:creationId xmlns:a16="http://schemas.microsoft.com/office/drawing/2014/main" id="{FC563DB4-A090-4883-A49D-989A6EC59E36}"/>
              </a:ext>
            </a:extLst>
          </p:cNvPr>
          <p:cNvPicPr>
            <a:picLocks noChangeAspect="1"/>
          </p:cNvPicPr>
          <p:nvPr/>
        </p:nvPicPr>
        <p:blipFill>
          <a:blip r:embed="rId2"/>
          <a:stretch>
            <a:fillRect/>
          </a:stretch>
        </p:blipFill>
        <p:spPr>
          <a:xfrm>
            <a:off x="2275745" y="1949369"/>
            <a:ext cx="7338039" cy="4824457"/>
          </a:xfrm>
          <a:prstGeom prst="rect">
            <a:avLst/>
          </a:prstGeom>
        </p:spPr>
      </p:pic>
    </p:spTree>
    <p:extLst>
      <p:ext uri="{BB962C8B-B14F-4D97-AF65-F5344CB8AC3E}">
        <p14:creationId xmlns:p14="http://schemas.microsoft.com/office/powerpoint/2010/main" val="1443352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C91B75-1EDF-49B2-96DE-43A6656750E7}"/>
              </a:ext>
            </a:extLst>
          </p:cNvPr>
          <p:cNvSpPr>
            <a:spLocks noGrp="1"/>
          </p:cNvSpPr>
          <p:nvPr>
            <p:ph type="ctrTitle"/>
          </p:nvPr>
        </p:nvSpPr>
        <p:spPr>
          <a:xfrm>
            <a:off x="1695938" y="148492"/>
            <a:ext cx="8895862" cy="1016000"/>
          </a:xfrm>
        </p:spPr>
        <p:txBody>
          <a:bodyPr>
            <a:normAutofit fontScale="90000"/>
          </a:bodyPr>
          <a:lstStyle/>
          <a:p>
            <a:r>
              <a:rPr lang="en-US" dirty="0"/>
              <a:t>Cast shadows from natural light </a:t>
            </a:r>
            <a:r>
              <a:rPr lang="en-US" dirty="0" err="1"/>
              <a:t>souces</a:t>
            </a:r>
            <a:endParaRPr lang="en-US" dirty="0"/>
          </a:p>
        </p:txBody>
      </p:sp>
      <p:sp>
        <p:nvSpPr>
          <p:cNvPr id="5" name="Subtitle 4">
            <a:extLst>
              <a:ext uri="{FF2B5EF4-FFF2-40B4-BE49-F238E27FC236}">
                <a16:creationId xmlns:a16="http://schemas.microsoft.com/office/drawing/2014/main" id="{8134DEDE-5875-4315-9C95-A510873C22F7}"/>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6A1E220E-59B4-4265-A9B8-E1C6159B1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4492"/>
            <a:ext cx="5432669" cy="3882094"/>
          </a:xfrm>
          <a:prstGeom prst="rect">
            <a:avLst/>
          </a:prstGeom>
        </p:spPr>
      </p:pic>
      <p:pic>
        <p:nvPicPr>
          <p:cNvPr id="8" name="Picture 7">
            <a:extLst>
              <a:ext uri="{FF2B5EF4-FFF2-40B4-BE49-F238E27FC236}">
                <a16:creationId xmlns:a16="http://schemas.microsoft.com/office/drawing/2014/main" id="{8533DF88-C919-443C-87EA-3C93FF7AADC1}"/>
              </a:ext>
            </a:extLst>
          </p:cNvPr>
          <p:cNvPicPr>
            <a:picLocks noChangeAspect="1"/>
          </p:cNvPicPr>
          <p:nvPr/>
        </p:nvPicPr>
        <p:blipFill>
          <a:blip r:embed="rId3"/>
          <a:stretch>
            <a:fillRect/>
          </a:stretch>
        </p:blipFill>
        <p:spPr>
          <a:xfrm>
            <a:off x="3974122" y="1655708"/>
            <a:ext cx="6046318" cy="3967896"/>
          </a:xfrm>
          <a:prstGeom prst="rect">
            <a:avLst/>
          </a:prstGeom>
        </p:spPr>
      </p:pic>
      <p:pic>
        <p:nvPicPr>
          <p:cNvPr id="10" name="Picture 9">
            <a:extLst>
              <a:ext uri="{FF2B5EF4-FFF2-40B4-BE49-F238E27FC236}">
                <a16:creationId xmlns:a16="http://schemas.microsoft.com/office/drawing/2014/main" id="{C7970BBA-CDDD-423B-8736-83E797684E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9769" y="4204677"/>
            <a:ext cx="2899587" cy="2603393"/>
          </a:xfrm>
          <a:prstGeom prst="rect">
            <a:avLst/>
          </a:prstGeom>
        </p:spPr>
      </p:pic>
    </p:spTree>
    <p:extLst>
      <p:ext uri="{BB962C8B-B14F-4D97-AF65-F5344CB8AC3E}">
        <p14:creationId xmlns:p14="http://schemas.microsoft.com/office/powerpoint/2010/main" val="18691769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9741F-F054-49CE-934B-5A9D2A6A688D}"/>
              </a:ext>
            </a:extLst>
          </p:cNvPr>
          <p:cNvSpPr>
            <a:spLocks noGrp="1"/>
          </p:cNvSpPr>
          <p:nvPr>
            <p:ph type="ctrTitle"/>
          </p:nvPr>
        </p:nvSpPr>
        <p:spPr>
          <a:xfrm>
            <a:off x="1750646" y="0"/>
            <a:ext cx="8841154" cy="1594338"/>
          </a:xfrm>
        </p:spPr>
        <p:txBody>
          <a:bodyPr>
            <a:normAutofit fontScale="90000"/>
          </a:bodyPr>
          <a:lstStyle/>
          <a:p>
            <a:r>
              <a:rPr lang="en-US" dirty="0"/>
              <a:t>Note the rays from sunlight are parallel, so shadows will be parallel at large open windows</a:t>
            </a:r>
          </a:p>
        </p:txBody>
      </p:sp>
      <p:sp>
        <p:nvSpPr>
          <p:cNvPr id="5" name="Subtitle 4">
            <a:extLst>
              <a:ext uri="{FF2B5EF4-FFF2-40B4-BE49-F238E27FC236}">
                <a16:creationId xmlns:a16="http://schemas.microsoft.com/office/drawing/2014/main" id="{A25F9AA2-DB7E-4D75-9A41-A211A43C9547}"/>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6DCBE89E-E375-4FD6-AB53-B01E23651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5194" y="1597855"/>
            <a:ext cx="7013527" cy="5260145"/>
          </a:xfrm>
          <a:prstGeom prst="rect">
            <a:avLst/>
          </a:prstGeom>
        </p:spPr>
      </p:pic>
    </p:spTree>
    <p:extLst>
      <p:ext uri="{BB962C8B-B14F-4D97-AF65-F5344CB8AC3E}">
        <p14:creationId xmlns:p14="http://schemas.microsoft.com/office/powerpoint/2010/main" val="2614312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E1811A-08A7-48B7-89B7-8EE2CB960051}"/>
              </a:ext>
            </a:extLst>
          </p:cNvPr>
          <p:cNvSpPr>
            <a:spLocks noGrp="1"/>
          </p:cNvSpPr>
          <p:nvPr>
            <p:ph type="ctrTitle"/>
          </p:nvPr>
        </p:nvSpPr>
        <p:spPr>
          <a:xfrm>
            <a:off x="1706684" y="0"/>
            <a:ext cx="8778631" cy="1398954"/>
          </a:xfrm>
        </p:spPr>
        <p:txBody>
          <a:bodyPr>
            <a:normAutofit fontScale="90000"/>
          </a:bodyPr>
          <a:lstStyle/>
          <a:p>
            <a:r>
              <a:rPr lang="en-US" dirty="0"/>
              <a:t>Cast shadows versus reflections</a:t>
            </a:r>
          </a:p>
        </p:txBody>
      </p:sp>
      <p:sp>
        <p:nvSpPr>
          <p:cNvPr id="5" name="Subtitle 4">
            <a:extLst>
              <a:ext uri="{FF2B5EF4-FFF2-40B4-BE49-F238E27FC236}">
                <a16:creationId xmlns:a16="http://schemas.microsoft.com/office/drawing/2014/main" id="{D694B3E7-3E94-4372-94D7-A81AD0EA2477}"/>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6C65DB4B-46B9-4453-926F-0EC2CCADEFF8}"/>
              </a:ext>
            </a:extLst>
          </p:cNvPr>
          <p:cNvPicPr>
            <a:picLocks noChangeAspect="1"/>
          </p:cNvPicPr>
          <p:nvPr/>
        </p:nvPicPr>
        <p:blipFill>
          <a:blip r:embed="rId2"/>
          <a:stretch>
            <a:fillRect/>
          </a:stretch>
        </p:blipFill>
        <p:spPr>
          <a:xfrm>
            <a:off x="2259492" y="1484923"/>
            <a:ext cx="7237314" cy="5431162"/>
          </a:xfrm>
          <a:prstGeom prst="rect">
            <a:avLst/>
          </a:prstGeom>
        </p:spPr>
      </p:pic>
    </p:spTree>
    <p:extLst>
      <p:ext uri="{BB962C8B-B14F-4D97-AF65-F5344CB8AC3E}">
        <p14:creationId xmlns:p14="http://schemas.microsoft.com/office/powerpoint/2010/main" val="139997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0E66FD-4908-4421-A2CC-AFCE9EE1CC88}"/>
              </a:ext>
            </a:extLst>
          </p:cNvPr>
          <p:cNvSpPr>
            <a:spLocks noGrp="1"/>
          </p:cNvSpPr>
          <p:nvPr>
            <p:ph type="ctrTitle"/>
          </p:nvPr>
        </p:nvSpPr>
        <p:spPr>
          <a:xfrm>
            <a:off x="80275" y="1"/>
            <a:ext cx="5961017" cy="1625599"/>
          </a:xfrm>
        </p:spPr>
        <p:txBody>
          <a:bodyPr>
            <a:normAutofit fontScale="90000"/>
          </a:bodyPr>
          <a:lstStyle/>
          <a:p>
            <a:r>
              <a:rPr lang="en-US" dirty="0"/>
              <a:t>Reflections emphasized if the floor is polished</a:t>
            </a:r>
          </a:p>
        </p:txBody>
      </p:sp>
      <p:sp>
        <p:nvSpPr>
          <p:cNvPr id="5" name="Subtitle 4">
            <a:extLst>
              <a:ext uri="{FF2B5EF4-FFF2-40B4-BE49-F238E27FC236}">
                <a16:creationId xmlns:a16="http://schemas.microsoft.com/office/drawing/2014/main" id="{FF5CA9E7-A30B-4523-BA8F-CEFCF7C37B40}"/>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31C0CA06-D1D1-4DCB-A89A-93669A1DC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6428" y="0"/>
            <a:ext cx="4575572" cy="6858000"/>
          </a:xfrm>
          <a:prstGeom prst="rect">
            <a:avLst/>
          </a:prstGeom>
        </p:spPr>
      </p:pic>
      <p:pic>
        <p:nvPicPr>
          <p:cNvPr id="9" name="Picture 8">
            <a:extLst>
              <a:ext uri="{FF2B5EF4-FFF2-40B4-BE49-F238E27FC236}">
                <a16:creationId xmlns:a16="http://schemas.microsoft.com/office/drawing/2014/main" id="{9E493F5E-190F-40CC-92AD-F8DA95FAC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1175"/>
            <a:ext cx="7620000" cy="5076825"/>
          </a:xfrm>
          <a:prstGeom prst="rect">
            <a:avLst/>
          </a:prstGeom>
        </p:spPr>
      </p:pic>
    </p:spTree>
    <p:extLst>
      <p:ext uri="{BB962C8B-B14F-4D97-AF65-F5344CB8AC3E}">
        <p14:creationId xmlns:p14="http://schemas.microsoft.com/office/powerpoint/2010/main" val="29350384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49EE52-4C08-43FC-9BCA-744034DE79FC}"/>
              </a:ext>
            </a:extLst>
          </p:cNvPr>
          <p:cNvSpPr>
            <a:spLocks noGrp="1"/>
          </p:cNvSpPr>
          <p:nvPr>
            <p:ph type="ctrTitle"/>
          </p:nvPr>
        </p:nvSpPr>
        <p:spPr>
          <a:xfrm>
            <a:off x="1600200" y="0"/>
            <a:ext cx="8991600" cy="1239894"/>
          </a:xfrm>
        </p:spPr>
        <p:txBody>
          <a:bodyPr>
            <a:normAutofit fontScale="90000"/>
          </a:bodyPr>
          <a:lstStyle/>
          <a:p>
            <a:r>
              <a:rPr lang="en-US" dirty="0"/>
              <a:t>Reflections on horizontal surfaces</a:t>
            </a:r>
          </a:p>
        </p:txBody>
      </p:sp>
      <p:sp>
        <p:nvSpPr>
          <p:cNvPr id="5" name="Subtitle 4">
            <a:extLst>
              <a:ext uri="{FF2B5EF4-FFF2-40B4-BE49-F238E27FC236}">
                <a16:creationId xmlns:a16="http://schemas.microsoft.com/office/drawing/2014/main" id="{0651BA0D-668A-4D4D-91AB-51B79E41CBED}"/>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AD4C7FEF-9940-4476-989D-7AFDD2F0E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1448"/>
            <a:ext cx="3727938" cy="3347955"/>
          </a:xfrm>
          <a:prstGeom prst="rect">
            <a:avLst/>
          </a:prstGeom>
        </p:spPr>
      </p:pic>
      <p:pic>
        <p:nvPicPr>
          <p:cNvPr id="8" name="Picture 7">
            <a:extLst>
              <a:ext uri="{FF2B5EF4-FFF2-40B4-BE49-F238E27FC236}">
                <a16:creationId xmlns:a16="http://schemas.microsoft.com/office/drawing/2014/main" id="{B55B0A39-36DE-4E3E-8B27-0369963C4722}"/>
              </a:ext>
            </a:extLst>
          </p:cNvPr>
          <p:cNvPicPr>
            <a:picLocks noChangeAspect="1"/>
          </p:cNvPicPr>
          <p:nvPr/>
        </p:nvPicPr>
        <p:blipFill>
          <a:blip r:embed="rId3"/>
          <a:stretch>
            <a:fillRect/>
          </a:stretch>
        </p:blipFill>
        <p:spPr>
          <a:xfrm>
            <a:off x="3728289" y="1374977"/>
            <a:ext cx="5389685" cy="3799728"/>
          </a:xfrm>
          <a:prstGeom prst="rect">
            <a:avLst/>
          </a:prstGeom>
        </p:spPr>
      </p:pic>
      <p:pic>
        <p:nvPicPr>
          <p:cNvPr id="10" name="Picture 9">
            <a:extLst>
              <a:ext uri="{FF2B5EF4-FFF2-40B4-BE49-F238E27FC236}">
                <a16:creationId xmlns:a16="http://schemas.microsoft.com/office/drawing/2014/main" id="{CDF63331-3921-4BFD-B165-A931D0B10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5159" y="2806712"/>
            <a:ext cx="5003801" cy="3973607"/>
          </a:xfrm>
          <a:prstGeom prst="rect">
            <a:avLst/>
          </a:prstGeom>
        </p:spPr>
      </p:pic>
    </p:spTree>
    <p:extLst>
      <p:ext uri="{BB962C8B-B14F-4D97-AF65-F5344CB8AC3E}">
        <p14:creationId xmlns:p14="http://schemas.microsoft.com/office/powerpoint/2010/main" val="3450405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BCBDCB-0D87-4EB0-9151-8BB2AD5671D7}"/>
              </a:ext>
            </a:extLst>
          </p:cNvPr>
          <p:cNvSpPr>
            <a:spLocks noGrp="1"/>
          </p:cNvSpPr>
          <p:nvPr>
            <p:ph type="ctrTitle"/>
          </p:nvPr>
        </p:nvSpPr>
        <p:spPr>
          <a:xfrm>
            <a:off x="1813168" y="195385"/>
            <a:ext cx="8778631" cy="969107"/>
          </a:xfrm>
        </p:spPr>
        <p:txBody>
          <a:bodyPr/>
          <a:lstStyle/>
          <a:p>
            <a:r>
              <a:rPr lang="en-US" dirty="0"/>
              <a:t>Reflections in water</a:t>
            </a:r>
          </a:p>
        </p:txBody>
      </p:sp>
      <p:sp>
        <p:nvSpPr>
          <p:cNvPr id="5" name="Subtitle 4">
            <a:extLst>
              <a:ext uri="{FF2B5EF4-FFF2-40B4-BE49-F238E27FC236}">
                <a16:creationId xmlns:a16="http://schemas.microsoft.com/office/drawing/2014/main" id="{C7815DC5-AB80-4B09-8562-81B862BC9118}"/>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938A18D9-FB7E-452F-89A2-27D33688ED92}"/>
              </a:ext>
            </a:extLst>
          </p:cNvPr>
          <p:cNvPicPr>
            <a:picLocks noChangeAspect="1"/>
          </p:cNvPicPr>
          <p:nvPr/>
        </p:nvPicPr>
        <p:blipFill>
          <a:blip r:embed="rId2"/>
          <a:stretch>
            <a:fillRect/>
          </a:stretch>
        </p:blipFill>
        <p:spPr>
          <a:xfrm>
            <a:off x="132861" y="1335081"/>
            <a:ext cx="5456115" cy="3637410"/>
          </a:xfrm>
          <a:prstGeom prst="rect">
            <a:avLst/>
          </a:prstGeom>
        </p:spPr>
      </p:pic>
      <p:pic>
        <p:nvPicPr>
          <p:cNvPr id="8" name="Picture 7">
            <a:extLst>
              <a:ext uri="{FF2B5EF4-FFF2-40B4-BE49-F238E27FC236}">
                <a16:creationId xmlns:a16="http://schemas.microsoft.com/office/drawing/2014/main" id="{BA347187-8372-4587-9042-DA02707366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7254" y="2912451"/>
            <a:ext cx="6924746" cy="3945549"/>
          </a:xfrm>
          <a:prstGeom prst="rect">
            <a:avLst/>
          </a:prstGeom>
        </p:spPr>
      </p:pic>
    </p:spTree>
    <p:extLst>
      <p:ext uri="{BB962C8B-B14F-4D97-AF65-F5344CB8AC3E}">
        <p14:creationId xmlns:p14="http://schemas.microsoft.com/office/powerpoint/2010/main" val="139933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00200" y="5592438"/>
            <a:ext cx="8991600" cy="1093588"/>
          </a:xfrm>
        </p:spPr>
        <p:txBody>
          <a:bodyPr/>
          <a:lstStyle/>
          <a:p>
            <a:r>
              <a:rPr lang="en-US" dirty="0"/>
              <a:t>Size perspective</a:t>
            </a:r>
          </a:p>
        </p:txBody>
      </p:sp>
      <p:sp>
        <p:nvSpPr>
          <p:cNvPr id="5" name="Subtitle 4"/>
          <p:cNvSpPr>
            <a:spLocks noGrp="1"/>
          </p:cNvSpPr>
          <p:nvPr>
            <p:ph type="subTitle" idx="1"/>
          </p:nvPr>
        </p:nvSpPr>
        <p:spPr/>
        <p:txBody>
          <a:bodyPr/>
          <a:lstStyle/>
          <a:p>
            <a:endParaRPr lang="en-US"/>
          </a:p>
        </p:txBody>
      </p:sp>
      <p:pic>
        <p:nvPicPr>
          <p:cNvPr id="7" name="Picture 6"/>
          <p:cNvPicPr>
            <a:picLocks noChangeAspect="1"/>
          </p:cNvPicPr>
          <p:nvPr/>
        </p:nvPicPr>
        <p:blipFill>
          <a:blip r:embed="rId2"/>
          <a:stretch>
            <a:fillRect/>
          </a:stretch>
        </p:blipFill>
        <p:spPr>
          <a:xfrm>
            <a:off x="1979802" y="163236"/>
            <a:ext cx="8084540" cy="5052838"/>
          </a:xfrm>
          <a:prstGeom prst="rect">
            <a:avLst/>
          </a:prstGeom>
        </p:spPr>
      </p:pic>
    </p:spTree>
    <p:extLst>
      <p:ext uri="{BB962C8B-B14F-4D97-AF65-F5344CB8AC3E}">
        <p14:creationId xmlns:p14="http://schemas.microsoft.com/office/powerpoint/2010/main" val="2074290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E59D4B-457B-489F-B6D0-46884CEED63E}"/>
              </a:ext>
            </a:extLst>
          </p:cNvPr>
          <p:cNvSpPr>
            <a:spLocks noGrp="1"/>
          </p:cNvSpPr>
          <p:nvPr>
            <p:ph type="ctrTitle"/>
          </p:nvPr>
        </p:nvSpPr>
        <p:spPr>
          <a:xfrm>
            <a:off x="1664677" y="171938"/>
            <a:ext cx="5119078" cy="937847"/>
          </a:xfrm>
        </p:spPr>
        <p:txBody>
          <a:bodyPr>
            <a:normAutofit fontScale="90000"/>
          </a:bodyPr>
          <a:lstStyle/>
          <a:p>
            <a:r>
              <a:rPr lang="en-US" dirty="0"/>
              <a:t>Reflections in mirror</a:t>
            </a:r>
          </a:p>
        </p:txBody>
      </p:sp>
      <p:sp>
        <p:nvSpPr>
          <p:cNvPr id="5" name="Subtitle 4">
            <a:extLst>
              <a:ext uri="{FF2B5EF4-FFF2-40B4-BE49-F238E27FC236}">
                <a16:creationId xmlns:a16="http://schemas.microsoft.com/office/drawing/2014/main" id="{3DD6D4D3-40FC-4CED-B5ED-3E493ADA77F5}"/>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6E368995-7458-4B64-B816-9B4F7B419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6450" y="0"/>
            <a:ext cx="4576145" cy="6858000"/>
          </a:xfrm>
          <a:prstGeom prst="rect">
            <a:avLst/>
          </a:prstGeom>
        </p:spPr>
      </p:pic>
      <p:pic>
        <p:nvPicPr>
          <p:cNvPr id="9" name="Picture 8">
            <a:extLst>
              <a:ext uri="{FF2B5EF4-FFF2-40B4-BE49-F238E27FC236}">
                <a16:creationId xmlns:a16="http://schemas.microsoft.com/office/drawing/2014/main" id="{D062BED0-0018-49DB-924E-6006FFA29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68" y="1597935"/>
            <a:ext cx="7247095" cy="4830217"/>
          </a:xfrm>
          <a:prstGeom prst="rect">
            <a:avLst/>
          </a:prstGeom>
        </p:spPr>
      </p:pic>
    </p:spTree>
    <p:extLst>
      <p:ext uri="{BB962C8B-B14F-4D97-AF65-F5344CB8AC3E}">
        <p14:creationId xmlns:p14="http://schemas.microsoft.com/office/powerpoint/2010/main" val="35580297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407575-6E34-4B7D-9D95-27893A632DE7}"/>
              </a:ext>
            </a:extLst>
          </p:cNvPr>
          <p:cNvSpPr>
            <a:spLocks noGrp="1"/>
          </p:cNvSpPr>
          <p:nvPr>
            <p:ph type="ctrTitle"/>
          </p:nvPr>
        </p:nvSpPr>
        <p:spPr>
          <a:xfrm>
            <a:off x="1784758" y="180440"/>
            <a:ext cx="8735036" cy="1069520"/>
          </a:xfrm>
        </p:spPr>
        <p:txBody>
          <a:bodyPr/>
          <a:lstStyle/>
          <a:p>
            <a:r>
              <a:rPr lang="en-US" dirty="0"/>
              <a:t>Rendered Elevation</a:t>
            </a:r>
          </a:p>
        </p:txBody>
      </p:sp>
      <p:sp>
        <p:nvSpPr>
          <p:cNvPr id="6" name="Subtitle 5">
            <a:extLst>
              <a:ext uri="{FF2B5EF4-FFF2-40B4-BE49-F238E27FC236}">
                <a16:creationId xmlns:a16="http://schemas.microsoft.com/office/drawing/2014/main" id="{07AAE0C6-6640-4E5A-A282-10E601CE50D4}"/>
              </a:ext>
            </a:extLst>
          </p:cNvPr>
          <p:cNvSpPr>
            <a:spLocks noGrp="1"/>
          </p:cNvSpPr>
          <p:nvPr>
            <p:ph type="subTitle" idx="1"/>
          </p:nvPr>
        </p:nvSpPr>
        <p:spPr>
          <a:xfrm>
            <a:off x="2636471" y="6189733"/>
            <a:ext cx="6801612" cy="2325016"/>
          </a:xfrm>
        </p:spPr>
        <p:txBody>
          <a:bodyPr/>
          <a:lstStyle/>
          <a:p>
            <a:endParaRPr lang="en-US" dirty="0"/>
          </a:p>
        </p:txBody>
      </p:sp>
      <p:pic>
        <p:nvPicPr>
          <p:cNvPr id="7" name="Picture 6">
            <a:extLst>
              <a:ext uri="{FF2B5EF4-FFF2-40B4-BE49-F238E27FC236}">
                <a16:creationId xmlns:a16="http://schemas.microsoft.com/office/drawing/2014/main" id="{015314C5-16D8-4BEF-B909-F8E10EB4DEBD}"/>
              </a:ext>
            </a:extLst>
          </p:cNvPr>
          <p:cNvPicPr>
            <a:picLocks noChangeAspect="1"/>
          </p:cNvPicPr>
          <p:nvPr/>
        </p:nvPicPr>
        <p:blipFill>
          <a:blip r:embed="rId2"/>
          <a:stretch>
            <a:fillRect/>
          </a:stretch>
        </p:blipFill>
        <p:spPr>
          <a:xfrm>
            <a:off x="164983" y="1671783"/>
            <a:ext cx="11862033" cy="5005777"/>
          </a:xfrm>
          <a:prstGeom prst="rect">
            <a:avLst/>
          </a:prstGeom>
        </p:spPr>
      </p:pic>
    </p:spTree>
    <p:extLst>
      <p:ext uri="{BB962C8B-B14F-4D97-AF65-F5344CB8AC3E}">
        <p14:creationId xmlns:p14="http://schemas.microsoft.com/office/powerpoint/2010/main" val="9590431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1C554-4049-431E-80DE-D6ADC1C0E124}"/>
              </a:ext>
            </a:extLst>
          </p:cNvPr>
          <p:cNvSpPr>
            <a:spLocks noGrp="1"/>
          </p:cNvSpPr>
          <p:nvPr>
            <p:ph type="title"/>
          </p:nvPr>
        </p:nvSpPr>
        <p:spPr>
          <a:xfrm>
            <a:off x="2231136" y="218072"/>
            <a:ext cx="7729728" cy="1188720"/>
          </a:xfrm>
        </p:spPr>
        <p:txBody>
          <a:bodyPr/>
          <a:lstStyle/>
          <a:p>
            <a:r>
              <a:rPr lang="en-US" dirty="0"/>
              <a:t>Value steps create 3-d perception on a flat 2-d surface.</a:t>
            </a:r>
          </a:p>
        </p:txBody>
      </p:sp>
      <p:pic>
        <p:nvPicPr>
          <p:cNvPr id="4" name="Content Placeholder 3">
            <a:extLst>
              <a:ext uri="{FF2B5EF4-FFF2-40B4-BE49-F238E27FC236}">
                <a16:creationId xmlns:a16="http://schemas.microsoft.com/office/drawing/2014/main" id="{729101D3-1D3A-4588-A1EB-3F05E39F85CD}"/>
              </a:ext>
            </a:extLst>
          </p:cNvPr>
          <p:cNvPicPr>
            <a:picLocks noGrp="1" noChangeAspect="1"/>
          </p:cNvPicPr>
          <p:nvPr>
            <p:ph idx="1"/>
          </p:nvPr>
        </p:nvPicPr>
        <p:blipFill>
          <a:blip r:embed="rId2"/>
          <a:stretch>
            <a:fillRect/>
          </a:stretch>
        </p:blipFill>
        <p:spPr>
          <a:xfrm>
            <a:off x="292063" y="1614876"/>
            <a:ext cx="6708703" cy="5025052"/>
          </a:xfrm>
          <a:prstGeom prst="rect">
            <a:avLst/>
          </a:prstGeom>
        </p:spPr>
      </p:pic>
      <p:pic>
        <p:nvPicPr>
          <p:cNvPr id="5" name="Picture 4">
            <a:extLst>
              <a:ext uri="{FF2B5EF4-FFF2-40B4-BE49-F238E27FC236}">
                <a16:creationId xmlns:a16="http://schemas.microsoft.com/office/drawing/2014/main" id="{9011E257-2A91-4402-B9FD-983A3B905720}"/>
              </a:ext>
            </a:extLst>
          </p:cNvPr>
          <p:cNvPicPr>
            <a:picLocks noChangeAspect="1"/>
          </p:cNvPicPr>
          <p:nvPr/>
        </p:nvPicPr>
        <p:blipFill>
          <a:blip r:embed="rId3"/>
          <a:stretch>
            <a:fillRect/>
          </a:stretch>
        </p:blipFill>
        <p:spPr>
          <a:xfrm>
            <a:off x="7000766" y="2148718"/>
            <a:ext cx="5071880" cy="3388016"/>
          </a:xfrm>
          <a:prstGeom prst="rect">
            <a:avLst/>
          </a:prstGeom>
        </p:spPr>
      </p:pic>
    </p:spTree>
    <p:extLst>
      <p:ext uri="{BB962C8B-B14F-4D97-AF65-F5344CB8AC3E}">
        <p14:creationId xmlns:p14="http://schemas.microsoft.com/office/powerpoint/2010/main" val="40573009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A8BD8-E1EC-4136-8990-3FC70014296B}"/>
              </a:ext>
            </a:extLst>
          </p:cNvPr>
          <p:cNvSpPr>
            <a:spLocks noGrp="1"/>
          </p:cNvSpPr>
          <p:nvPr>
            <p:ph type="ctrTitle"/>
          </p:nvPr>
        </p:nvSpPr>
        <p:spPr/>
        <p:txBody>
          <a:bodyPr/>
          <a:lstStyle/>
          <a:p>
            <a:endParaRPr lang="en-US"/>
          </a:p>
        </p:txBody>
      </p:sp>
      <p:pic>
        <p:nvPicPr>
          <p:cNvPr id="4" name="Picture 3">
            <a:extLst>
              <a:ext uri="{FF2B5EF4-FFF2-40B4-BE49-F238E27FC236}">
                <a16:creationId xmlns:a16="http://schemas.microsoft.com/office/drawing/2014/main" id="{DFBCA394-B5BA-4FF8-85C5-C697C8896491}"/>
              </a:ext>
            </a:extLst>
          </p:cNvPr>
          <p:cNvPicPr>
            <a:picLocks noChangeAspect="1"/>
          </p:cNvPicPr>
          <p:nvPr/>
        </p:nvPicPr>
        <p:blipFill>
          <a:blip r:embed="rId2"/>
          <a:stretch>
            <a:fillRect/>
          </a:stretch>
        </p:blipFill>
        <p:spPr>
          <a:xfrm>
            <a:off x="134224" y="75501"/>
            <a:ext cx="11923552" cy="6706998"/>
          </a:xfrm>
          <a:prstGeom prst="rect">
            <a:avLst/>
          </a:prstGeom>
        </p:spPr>
      </p:pic>
    </p:spTree>
    <p:extLst>
      <p:ext uri="{BB962C8B-B14F-4D97-AF65-F5344CB8AC3E}">
        <p14:creationId xmlns:p14="http://schemas.microsoft.com/office/powerpoint/2010/main" val="16372619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492D6D-2637-4F6F-99CB-9FDE3E6677FA}"/>
              </a:ext>
            </a:extLst>
          </p:cNvPr>
          <p:cNvPicPr>
            <a:picLocks noChangeAspect="1"/>
          </p:cNvPicPr>
          <p:nvPr/>
        </p:nvPicPr>
        <p:blipFill>
          <a:blip r:embed="rId2"/>
          <a:stretch>
            <a:fillRect/>
          </a:stretch>
        </p:blipFill>
        <p:spPr>
          <a:xfrm>
            <a:off x="1650020" y="1870642"/>
            <a:ext cx="8891960" cy="4253321"/>
          </a:xfrm>
          <a:prstGeom prst="rect">
            <a:avLst/>
          </a:prstGeom>
        </p:spPr>
      </p:pic>
      <p:sp>
        <p:nvSpPr>
          <p:cNvPr id="4" name="Title 3">
            <a:extLst>
              <a:ext uri="{FF2B5EF4-FFF2-40B4-BE49-F238E27FC236}">
                <a16:creationId xmlns:a16="http://schemas.microsoft.com/office/drawing/2014/main" id="{429D7896-5663-46C7-89C3-6BE4B46008F2}"/>
              </a:ext>
            </a:extLst>
          </p:cNvPr>
          <p:cNvSpPr>
            <a:spLocks noGrp="1"/>
          </p:cNvSpPr>
          <p:nvPr>
            <p:ph type="ctrTitle"/>
          </p:nvPr>
        </p:nvSpPr>
        <p:spPr>
          <a:xfrm>
            <a:off x="1600200" y="352338"/>
            <a:ext cx="8991600" cy="1166069"/>
          </a:xfrm>
        </p:spPr>
        <p:txBody>
          <a:bodyPr>
            <a:normAutofit fontScale="90000"/>
          </a:bodyPr>
          <a:lstStyle/>
          <a:p>
            <a:r>
              <a:rPr lang="en-US" dirty="0"/>
              <a:t>A bold personal style can make a dramatic design statement</a:t>
            </a:r>
          </a:p>
        </p:txBody>
      </p:sp>
    </p:spTree>
    <p:extLst>
      <p:ext uri="{BB962C8B-B14F-4D97-AF65-F5344CB8AC3E}">
        <p14:creationId xmlns:p14="http://schemas.microsoft.com/office/powerpoint/2010/main" val="14584393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B3931-C241-402A-9D48-CD67D7ADFF0E}"/>
              </a:ext>
            </a:extLst>
          </p:cNvPr>
          <p:cNvSpPr>
            <a:spLocks noGrp="1"/>
          </p:cNvSpPr>
          <p:nvPr>
            <p:ph type="ctrTitle"/>
          </p:nvPr>
        </p:nvSpPr>
        <p:spPr>
          <a:xfrm>
            <a:off x="484464" y="4773336"/>
            <a:ext cx="5069048" cy="1904301"/>
          </a:xfrm>
        </p:spPr>
        <p:txBody>
          <a:bodyPr>
            <a:normAutofit fontScale="90000"/>
          </a:bodyPr>
          <a:lstStyle/>
          <a:p>
            <a:r>
              <a:rPr lang="en-US" sz="2400" dirty="0"/>
              <a:t>Pencil shading can create “flavoring” or reflected color to enliven a rendering and unify the composition.</a:t>
            </a:r>
          </a:p>
        </p:txBody>
      </p:sp>
      <p:pic>
        <p:nvPicPr>
          <p:cNvPr id="4" name="Picture 3">
            <a:extLst>
              <a:ext uri="{FF2B5EF4-FFF2-40B4-BE49-F238E27FC236}">
                <a16:creationId xmlns:a16="http://schemas.microsoft.com/office/drawing/2014/main" id="{BB6B8D17-8C1A-4004-8EE4-FDD7A275D94A}"/>
              </a:ext>
            </a:extLst>
          </p:cNvPr>
          <p:cNvPicPr>
            <a:picLocks noChangeAspect="1"/>
          </p:cNvPicPr>
          <p:nvPr/>
        </p:nvPicPr>
        <p:blipFill>
          <a:blip r:embed="rId2"/>
          <a:stretch>
            <a:fillRect/>
          </a:stretch>
        </p:blipFill>
        <p:spPr>
          <a:xfrm>
            <a:off x="5740398" y="0"/>
            <a:ext cx="5513294" cy="6858000"/>
          </a:xfrm>
          <a:prstGeom prst="rect">
            <a:avLst/>
          </a:prstGeom>
        </p:spPr>
      </p:pic>
      <p:pic>
        <p:nvPicPr>
          <p:cNvPr id="5" name="Picture 4">
            <a:extLst>
              <a:ext uri="{FF2B5EF4-FFF2-40B4-BE49-F238E27FC236}">
                <a16:creationId xmlns:a16="http://schemas.microsoft.com/office/drawing/2014/main" id="{F5E3013B-125C-45B1-B59C-777856E08DA1}"/>
              </a:ext>
            </a:extLst>
          </p:cNvPr>
          <p:cNvPicPr>
            <a:picLocks noChangeAspect="1"/>
          </p:cNvPicPr>
          <p:nvPr/>
        </p:nvPicPr>
        <p:blipFill>
          <a:blip r:embed="rId3"/>
          <a:stretch>
            <a:fillRect/>
          </a:stretch>
        </p:blipFill>
        <p:spPr>
          <a:xfrm>
            <a:off x="577092" y="0"/>
            <a:ext cx="4540192" cy="4619645"/>
          </a:xfrm>
          <a:prstGeom prst="rect">
            <a:avLst/>
          </a:prstGeom>
        </p:spPr>
      </p:pic>
    </p:spTree>
    <p:extLst>
      <p:ext uri="{BB962C8B-B14F-4D97-AF65-F5344CB8AC3E}">
        <p14:creationId xmlns:p14="http://schemas.microsoft.com/office/powerpoint/2010/main" val="38016072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E8B4C5-29FF-4F76-A56C-726106F359D2}"/>
              </a:ext>
            </a:extLst>
          </p:cNvPr>
          <p:cNvPicPr>
            <a:picLocks noChangeAspect="1"/>
          </p:cNvPicPr>
          <p:nvPr/>
        </p:nvPicPr>
        <p:blipFill>
          <a:blip r:embed="rId2"/>
          <a:stretch>
            <a:fillRect/>
          </a:stretch>
        </p:blipFill>
        <p:spPr>
          <a:xfrm>
            <a:off x="1942401" y="913322"/>
            <a:ext cx="8307198" cy="6024191"/>
          </a:xfrm>
          <a:prstGeom prst="rect">
            <a:avLst/>
          </a:prstGeom>
        </p:spPr>
      </p:pic>
      <p:sp>
        <p:nvSpPr>
          <p:cNvPr id="4" name="Title 3">
            <a:extLst>
              <a:ext uri="{FF2B5EF4-FFF2-40B4-BE49-F238E27FC236}">
                <a16:creationId xmlns:a16="http://schemas.microsoft.com/office/drawing/2014/main" id="{D2AA4FAF-60D7-4258-8CC2-CF78EAD93B68}"/>
              </a:ext>
            </a:extLst>
          </p:cNvPr>
          <p:cNvSpPr>
            <a:spLocks noGrp="1"/>
          </p:cNvSpPr>
          <p:nvPr>
            <p:ph type="ctrTitle"/>
          </p:nvPr>
        </p:nvSpPr>
        <p:spPr>
          <a:xfrm>
            <a:off x="1600200" y="83890"/>
            <a:ext cx="8991600" cy="704675"/>
          </a:xfrm>
        </p:spPr>
        <p:txBody>
          <a:bodyPr>
            <a:normAutofit fontScale="90000"/>
          </a:bodyPr>
          <a:lstStyle/>
          <a:p>
            <a:r>
              <a:rPr lang="en-US" dirty="0"/>
              <a:t>Floor plan with flavoring</a:t>
            </a:r>
          </a:p>
        </p:txBody>
      </p:sp>
    </p:spTree>
    <p:extLst>
      <p:ext uri="{BB962C8B-B14F-4D97-AF65-F5344CB8AC3E}">
        <p14:creationId xmlns:p14="http://schemas.microsoft.com/office/powerpoint/2010/main" val="24238792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941BC9-AA13-4996-9EE7-99BC9682EE79}"/>
              </a:ext>
            </a:extLst>
          </p:cNvPr>
          <p:cNvSpPr>
            <a:spLocks noGrp="1"/>
          </p:cNvSpPr>
          <p:nvPr>
            <p:ph type="ctrTitle"/>
          </p:nvPr>
        </p:nvSpPr>
        <p:spPr/>
        <p:txBody>
          <a:bodyPr/>
          <a:lstStyle/>
          <a:p>
            <a:endParaRPr lang="en-US"/>
          </a:p>
        </p:txBody>
      </p:sp>
      <p:sp>
        <p:nvSpPr>
          <p:cNvPr id="6" name="Subtitle 5">
            <a:extLst>
              <a:ext uri="{FF2B5EF4-FFF2-40B4-BE49-F238E27FC236}">
                <a16:creationId xmlns:a16="http://schemas.microsoft.com/office/drawing/2014/main" id="{CBE7C19F-69E0-4A00-9037-4491BA9F776A}"/>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9E022917-C280-4A4B-9BF3-495F6280FDD9}"/>
              </a:ext>
            </a:extLst>
          </p:cNvPr>
          <p:cNvPicPr>
            <a:picLocks noChangeAspect="1"/>
          </p:cNvPicPr>
          <p:nvPr/>
        </p:nvPicPr>
        <p:blipFill>
          <a:blip r:embed="rId2"/>
          <a:stretch>
            <a:fillRect/>
          </a:stretch>
        </p:blipFill>
        <p:spPr>
          <a:xfrm>
            <a:off x="778432" y="105520"/>
            <a:ext cx="10635135" cy="6646960"/>
          </a:xfrm>
          <a:prstGeom prst="rect">
            <a:avLst/>
          </a:prstGeom>
        </p:spPr>
      </p:pic>
    </p:spTree>
    <p:extLst>
      <p:ext uri="{BB962C8B-B14F-4D97-AF65-F5344CB8AC3E}">
        <p14:creationId xmlns:p14="http://schemas.microsoft.com/office/powerpoint/2010/main" val="14296015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4B72E4-6617-487A-BFBA-9450ABB3CE5C}"/>
              </a:ext>
            </a:extLst>
          </p:cNvPr>
          <p:cNvSpPr>
            <a:spLocks noGrp="1"/>
          </p:cNvSpPr>
          <p:nvPr>
            <p:ph type="ctrTitle"/>
          </p:nvPr>
        </p:nvSpPr>
        <p:spPr/>
        <p:txBody>
          <a:bodyPr/>
          <a:lstStyle/>
          <a:p>
            <a:r>
              <a:rPr lang="en-US" dirty="0"/>
              <a:t>PORTFOLIO IDEAS</a:t>
            </a:r>
          </a:p>
        </p:txBody>
      </p:sp>
      <p:sp>
        <p:nvSpPr>
          <p:cNvPr id="5" name="Subtitle 4">
            <a:extLst>
              <a:ext uri="{FF2B5EF4-FFF2-40B4-BE49-F238E27FC236}">
                <a16:creationId xmlns:a16="http://schemas.microsoft.com/office/drawing/2014/main" id="{2D9F1838-CFAC-48C1-A27E-8D57AC3C6DCF}"/>
              </a:ext>
            </a:extLst>
          </p:cNvPr>
          <p:cNvSpPr>
            <a:spLocks noGrp="1"/>
          </p:cNvSpPr>
          <p:nvPr>
            <p:ph type="subTitle" idx="1"/>
          </p:nvPr>
        </p:nvSpPr>
        <p:spPr/>
        <p:txBody>
          <a:bodyPr/>
          <a:lstStyle/>
          <a:p>
            <a:r>
              <a:rPr lang="en-US" dirty="0">
                <a:hlinkClick r:id="rId4"/>
              </a:rPr>
              <a:t>https://www.flipsnack.com/templates/minimalist-interior-design-portfolio-template</a:t>
            </a:r>
            <a:endParaRPr lang="en-US" dirty="0"/>
          </a:p>
          <a:p>
            <a:r>
              <a:rPr lang="en-US" dirty="0"/>
              <a:t>https://schoolofsketching.com/blog-in-english/portfolio</a:t>
            </a:r>
          </a:p>
        </p:txBody>
      </p:sp>
      <p:pic>
        <p:nvPicPr>
          <p:cNvPr id="6" name="Recorded Sound">
            <a:hlinkClick r:id="" action="ppaction://media"/>
            <a:extLst>
              <a:ext uri="{FF2B5EF4-FFF2-40B4-BE49-F238E27FC236}">
                <a16:creationId xmlns:a16="http://schemas.microsoft.com/office/drawing/2014/main" id="{44EFDF4A-A906-4877-B5BB-557DE1AE28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8878" y="6102292"/>
            <a:ext cx="609600" cy="609600"/>
          </a:xfrm>
          <a:prstGeom prst="rect">
            <a:avLst/>
          </a:prstGeom>
        </p:spPr>
      </p:pic>
    </p:spTree>
    <p:extLst>
      <p:ext uri="{BB962C8B-B14F-4D97-AF65-F5344CB8AC3E}">
        <p14:creationId xmlns:p14="http://schemas.microsoft.com/office/powerpoint/2010/main" val="276416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F1BBAE-E512-4952-8E71-DEC826652692}"/>
              </a:ext>
            </a:extLst>
          </p:cNvPr>
          <p:cNvSpPr>
            <a:spLocks noGrp="1"/>
          </p:cNvSpPr>
          <p:nvPr>
            <p:ph type="ctrTitle"/>
          </p:nvPr>
        </p:nvSpPr>
        <p:spPr>
          <a:xfrm>
            <a:off x="2695194" y="2872352"/>
            <a:ext cx="6925811" cy="1113295"/>
          </a:xfrm>
        </p:spPr>
        <p:txBody>
          <a:bodyPr/>
          <a:lstStyle/>
          <a:p>
            <a:endParaRPr lang="en-US" dirty="0"/>
          </a:p>
        </p:txBody>
      </p:sp>
      <p:sp>
        <p:nvSpPr>
          <p:cNvPr id="5" name="Subtitle 4">
            <a:extLst>
              <a:ext uri="{FF2B5EF4-FFF2-40B4-BE49-F238E27FC236}">
                <a16:creationId xmlns:a16="http://schemas.microsoft.com/office/drawing/2014/main" id="{4A71DEAE-97D6-4941-93D4-2F09FB8C359C}"/>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68676B87-476F-4A3D-9EB6-0959C86CC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4438" y="238387"/>
            <a:ext cx="9863123" cy="6381224"/>
          </a:xfrm>
          <a:prstGeom prst="rect">
            <a:avLst/>
          </a:prstGeom>
        </p:spPr>
      </p:pic>
      <p:pic>
        <p:nvPicPr>
          <p:cNvPr id="2" name="Recorded Sound">
            <a:hlinkClick r:id="" action="ppaction://media"/>
            <a:extLst>
              <a:ext uri="{FF2B5EF4-FFF2-40B4-BE49-F238E27FC236}">
                <a16:creationId xmlns:a16="http://schemas.microsoft.com/office/drawing/2014/main" id="{8FB8D500-4B3C-4381-A569-D5E772A4D1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8602" y="6010011"/>
            <a:ext cx="609600" cy="609600"/>
          </a:xfrm>
          <a:prstGeom prst="rect">
            <a:avLst/>
          </a:prstGeom>
        </p:spPr>
      </p:pic>
    </p:spTree>
    <p:extLst>
      <p:ext uri="{BB962C8B-B14F-4D97-AF65-F5344CB8AC3E}">
        <p14:creationId xmlns:p14="http://schemas.microsoft.com/office/powerpoint/2010/main" val="355736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99588" y="58723"/>
            <a:ext cx="7592823" cy="5185343"/>
          </a:xfrm>
          <a:prstGeom prst="rect">
            <a:avLst/>
          </a:prstGeom>
        </p:spPr>
      </p:pic>
      <p:sp>
        <p:nvSpPr>
          <p:cNvPr id="4" name="Title 3"/>
          <p:cNvSpPr>
            <a:spLocks noGrp="1"/>
          </p:cNvSpPr>
          <p:nvPr>
            <p:ph type="ctrTitle"/>
          </p:nvPr>
        </p:nvSpPr>
        <p:spPr>
          <a:xfrm>
            <a:off x="1600200" y="5360564"/>
            <a:ext cx="8991600" cy="1325461"/>
          </a:xfrm>
        </p:spPr>
        <p:txBody>
          <a:bodyPr/>
          <a:lstStyle/>
          <a:p>
            <a:r>
              <a:rPr lang="en-US" dirty="0"/>
              <a:t>SIZE PERSPECTIVE</a:t>
            </a:r>
          </a:p>
        </p:txBody>
      </p:sp>
      <p:sp>
        <p:nvSpPr>
          <p:cNvPr id="5" name="Subtitle 4"/>
          <p:cNvSpPr>
            <a:spLocks noGrp="1"/>
          </p:cNvSpPr>
          <p:nvPr>
            <p:ph type="subTitle" idx="1"/>
          </p:nvPr>
        </p:nvSpPr>
        <p:spPr/>
        <p:txBody>
          <a:bodyPr/>
          <a:lstStyle/>
          <a:p>
            <a:r>
              <a:rPr lang="en-US" dirty="0">
                <a:solidFill>
                  <a:srgbClr val="002060"/>
                </a:solidFill>
              </a:rPr>
              <a:t>NOTE CHAIRS IN FOREGROUND APPEAR LARGER THAN THOSE IN THE BACKGROUND</a:t>
            </a:r>
          </a:p>
        </p:txBody>
      </p:sp>
    </p:spTree>
    <p:extLst>
      <p:ext uri="{BB962C8B-B14F-4D97-AF65-F5344CB8AC3E}">
        <p14:creationId xmlns:p14="http://schemas.microsoft.com/office/powerpoint/2010/main" val="2357281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4B426-E6A7-4E82-88A1-7DDCAF5B4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
        <p:nvSpPr>
          <p:cNvPr id="4" name="Title 3">
            <a:extLst>
              <a:ext uri="{FF2B5EF4-FFF2-40B4-BE49-F238E27FC236}">
                <a16:creationId xmlns:a16="http://schemas.microsoft.com/office/drawing/2014/main" id="{90580A5E-3367-43B7-8B1F-E2FAA1BB40A4}"/>
              </a:ext>
            </a:extLst>
          </p:cNvPr>
          <p:cNvSpPr>
            <a:spLocks noGrp="1"/>
          </p:cNvSpPr>
          <p:nvPr>
            <p:ph type="ctrTitle"/>
          </p:nvPr>
        </p:nvSpPr>
        <p:spPr>
          <a:xfrm flipH="1" flipV="1">
            <a:off x="-698740" y="3864633"/>
            <a:ext cx="241539" cy="213747"/>
          </a:xfrm>
        </p:spPr>
        <p:txBody>
          <a:bodyPr>
            <a:normAutofit fontScale="90000"/>
          </a:bodyPr>
          <a:lstStyle/>
          <a:p>
            <a:endParaRPr lang="en-US" dirty="0"/>
          </a:p>
        </p:txBody>
      </p:sp>
      <p:sp>
        <p:nvSpPr>
          <p:cNvPr id="5" name="Subtitle 4">
            <a:extLst>
              <a:ext uri="{FF2B5EF4-FFF2-40B4-BE49-F238E27FC236}">
                <a16:creationId xmlns:a16="http://schemas.microsoft.com/office/drawing/2014/main" id="{63CA158B-745C-4BFD-9FB3-89EAECEAC7A1}"/>
              </a:ext>
            </a:extLst>
          </p:cNvPr>
          <p:cNvSpPr>
            <a:spLocks noGrp="1"/>
          </p:cNvSpPr>
          <p:nvPr>
            <p:ph type="subTitle" idx="1"/>
          </p:nvPr>
        </p:nvSpPr>
        <p:spPr>
          <a:xfrm flipH="1">
            <a:off x="-136682" y="5167223"/>
            <a:ext cx="136682" cy="120658"/>
          </a:xfrm>
        </p:spPr>
        <p:txBody>
          <a:bodyPr>
            <a:normAutofit fontScale="25000" lnSpcReduction="20000"/>
          </a:bodyPr>
          <a:lstStyle/>
          <a:p>
            <a:endParaRPr lang="en-US" dirty="0"/>
          </a:p>
        </p:txBody>
      </p:sp>
      <p:pic>
        <p:nvPicPr>
          <p:cNvPr id="2" name="Recorded Sound">
            <a:hlinkClick r:id="" action="ppaction://media"/>
            <a:extLst>
              <a:ext uri="{FF2B5EF4-FFF2-40B4-BE49-F238E27FC236}">
                <a16:creationId xmlns:a16="http://schemas.microsoft.com/office/drawing/2014/main" id="{D98B120E-0201-4EEE-9AA1-1DE96BA7B6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5363" y="6098137"/>
            <a:ext cx="609600" cy="609600"/>
          </a:xfrm>
          <a:prstGeom prst="rect">
            <a:avLst/>
          </a:prstGeom>
        </p:spPr>
      </p:pic>
    </p:spTree>
    <p:extLst>
      <p:ext uri="{BB962C8B-B14F-4D97-AF65-F5344CB8AC3E}">
        <p14:creationId xmlns:p14="http://schemas.microsoft.com/office/powerpoint/2010/main" val="225118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99AA51-249C-4CE8-978E-F3270DD912D6}"/>
              </a:ext>
            </a:extLst>
          </p:cNvPr>
          <p:cNvSpPr>
            <a:spLocks noGrp="1"/>
          </p:cNvSpPr>
          <p:nvPr>
            <p:ph type="ctrTitle"/>
          </p:nvPr>
        </p:nvSpPr>
        <p:spPr>
          <a:xfrm>
            <a:off x="3246539" y="2432807"/>
            <a:ext cx="5914239" cy="1919737"/>
          </a:xfrm>
        </p:spPr>
        <p:txBody>
          <a:bodyPr>
            <a:normAutofit/>
          </a:bodyPr>
          <a:lstStyle/>
          <a:p>
            <a:r>
              <a:rPr lang="en-US" dirty="0"/>
              <a:t>Quick sketch style</a:t>
            </a:r>
          </a:p>
        </p:txBody>
      </p:sp>
      <p:sp>
        <p:nvSpPr>
          <p:cNvPr id="5" name="Subtitle 4">
            <a:extLst>
              <a:ext uri="{FF2B5EF4-FFF2-40B4-BE49-F238E27FC236}">
                <a16:creationId xmlns:a16="http://schemas.microsoft.com/office/drawing/2014/main" id="{88BEB4D2-BED6-4388-803D-24FCAE5B8905}"/>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AA36E2FC-3AD5-446D-B774-6F38D511FF83}"/>
              </a:ext>
            </a:extLst>
          </p:cNvPr>
          <p:cNvPicPr>
            <a:picLocks noChangeAspect="1"/>
          </p:cNvPicPr>
          <p:nvPr/>
        </p:nvPicPr>
        <p:blipFill>
          <a:blip r:embed="rId4"/>
          <a:stretch>
            <a:fillRect/>
          </a:stretch>
        </p:blipFill>
        <p:spPr>
          <a:xfrm>
            <a:off x="360589" y="0"/>
            <a:ext cx="11470821" cy="6858000"/>
          </a:xfrm>
          <a:prstGeom prst="rect">
            <a:avLst/>
          </a:prstGeom>
        </p:spPr>
      </p:pic>
      <p:pic>
        <p:nvPicPr>
          <p:cNvPr id="2" name="Recorded Sound">
            <a:hlinkClick r:id="" action="ppaction://media"/>
            <a:extLst>
              <a:ext uri="{FF2B5EF4-FFF2-40B4-BE49-F238E27FC236}">
                <a16:creationId xmlns:a16="http://schemas.microsoft.com/office/drawing/2014/main" id="{0C1D1C4D-E491-4502-BFE6-858B6AFDD0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6863" y="5867400"/>
            <a:ext cx="609600" cy="609600"/>
          </a:xfrm>
          <a:prstGeom prst="rect">
            <a:avLst/>
          </a:prstGeom>
        </p:spPr>
      </p:pic>
    </p:spTree>
    <p:extLst>
      <p:ext uri="{BB962C8B-B14F-4D97-AF65-F5344CB8AC3E}">
        <p14:creationId xmlns:p14="http://schemas.microsoft.com/office/powerpoint/2010/main" val="24122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B774B9-21DA-4C74-BE9C-463DB7B93285}"/>
              </a:ext>
            </a:extLst>
          </p:cNvPr>
          <p:cNvSpPr>
            <a:spLocks noGrp="1"/>
          </p:cNvSpPr>
          <p:nvPr>
            <p:ph type="ctrTitle"/>
          </p:nvPr>
        </p:nvSpPr>
        <p:spPr>
          <a:xfrm>
            <a:off x="2801923" y="3011648"/>
            <a:ext cx="6694884" cy="822121"/>
          </a:xfrm>
        </p:spPr>
        <p:txBody>
          <a:bodyPr>
            <a:normAutofit fontScale="90000"/>
          </a:bodyPr>
          <a:lstStyle/>
          <a:p>
            <a:endParaRPr lang="en-US"/>
          </a:p>
        </p:txBody>
      </p:sp>
      <p:sp>
        <p:nvSpPr>
          <p:cNvPr id="5" name="Subtitle 4">
            <a:extLst>
              <a:ext uri="{FF2B5EF4-FFF2-40B4-BE49-F238E27FC236}">
                <a16:creationId xmlns:a16="http://schemas.microsoft.com/office/drawing/2014/main" id="{1A4DD04A-DAAE-41A9-BB25-AABAE5EA3448}"/>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600D98E5-041B-4315-8404-7231F9184A8F}"/>
              </a:ext>
            </a:extLst>
          </p:cNvPr>
          <p:cNvPicPr>
            <a:picLocks noChangeAspect="1"/>
          </p:cNvPicPr>
          <p:nvPr/>
        </p:nvPicPr>
        <p:blipFill>
          <a:blip r:embed="rId4"/>
          <a:stretch>
            <a:fillRect/>
          </a:stretch>
        </p:blipFill>
        <p:spPr>
          <a:xfrm>
            <a:off x="1166069" y="183884"/>
            <a:ext cx="10036439" cy="6490231"/>
          </a:xfrm>
          <a:prstGeom prst="rect">
            <a:avLst/>
          </a:prstGeom>
        </p:spPr>
      </p:pic>
      <p:pic>
        <p:nvPicPr>
          <p:cNvPr id="2" name="Recorded Sound">
            <a:hlinkClick r:id="" action="ppaction://media"/>
            <a:extLst>
              <a:ext uri="{FF2B5EF4-FFF2-40B4-BE49-F238E27FC236}">
                <a16:creationId xmlns:a16="http://schemas.microsoft.com/office/drawing/2014/main" id="{9C65C566-00EC-48C4-9456-92DAF722C3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6657" y="5934512"/>
            <a:ext cx="609600" cy="609600"/>
          </a:xfrm>
          <a:prstGeom prst="rect">
            <a:avLst/>
          </a:prstGeom>
        </p:spPr>
      </p:pic>
    </p:spTree>
    <p:extLst>
      <p:ext uri="{BB962C8B-B14F-4D97-AF65-F5344CB8AC3E}">
        <p14:creationId xmlns:p14="http://schemas.microsoft.com/office/powerpoint/2010/main" val="421031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0723CF-C09D-4D23-87EC-D911D43AB371}"/>
              </a:ext>
            </a:extLst>
          </p:cNvPr>
          <p:cNvPicPr>
            <a:picLocks noChangeAspect="1"/>
          </p:cNvPicPr>
          <p:nvPr/>
        </p:nvPicPr>
        <p:blipFill>
          <a:blip r:embed="rId4"/>
          <a:stretch>
            <a:fillRect/>
          </a:stretch>
        </p:blipFill>
        <p:spPr>
          <a:xfrm>
            <a:off x="1143960" y="1100920"/>
            <a:ext cx="9570881" cy="5585106"/>
          </a:xfrm>
          <a:prstGeom prst="rect">
            <a:avLst/>
          </a:prstGeom>
        </p:spPr>
      </p:pic>
      <p:sp>
        <p:nvSpPr>
          <p:cNvPr id="4" name="Title 3">
            <a:extLst>
              <a:ext uri="{FF2B5EF4-FFF2-40B4-BE49-F238E27FC236}">
                <a16:creationId xmlns:a16="http://schemas.microsoft.com/office/drawing/2014/main" id="{4123F4FB-B649-475D-A9C0-5789B9CE84D8}"/>
              </a:ext>
            </a:extLst>
          </p:cNvPr>
          <p:cNvSpPr>
            <a:spLocks noGrp="1"/>
          </p:cNvSpPr>
          <p:nvPr>
            <p:ph type="ctrTitle"/>
          </p:nvPr>
        </p:nvSpPr>
        <p:spPr>
          <a:xfrm>
            <a:off x="1351936" y="67111"/>
            <a:ext cx="9154927" cy="931179"/>
          </a:xfrm>
        </p:spPr>
        <p:txBody>
          <a:bodyPr>
            <a:normAutofit fontScale="90000"/>
          </a:bodyPr>
          <a:lstStyle/>
          <a:p>
            <a:r>
              <a:rPr lang="en-US" dirty="0"/>
              <a:t>Elevation combined with </a:t>
            </a:r>
            <a:br>
              <a:rPr lang="en-US" dirty="0"/>
            </a:br>
            <a:r>
              <a:rPr lang="en-US" dirty="0"/>
              <a:t>“photo shop” elements</a:t>
            </a:r>
          </a:p>
        </p:txBody>
      </p:sp>
      <p:pic>
        <p:nvPicPr>
          <p:cNvPr id="2" name="Recorded Sound">
            <a:hlinkClick r:id="" action="ppaction://media"/>
            <a:extLst>
              <a:ext uri="{FF2B5EF4-FFF2-40B4-BE49-F238E27FC236}">
                <a16:creationId xmlns:a16="http://schemas.microsoft.com/office/drawing/2014/main" id="{B9349100-E385-46F9-B5D9-17A5F476F4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7600" y="5984846"/>
            <a:ext cx="609600" cy="609600"/>
          </a:xfrm>
          <a:prstGeom prst="rect">
            <a:avLst/>
          </a:prstGeom>
        </p:spPr>
      </p:pic>
    </p:spTree>
    <p:extLst>
      <p:ext uri="{BB962C8B-B14F-4D97-AF65-F5344CB8AC3E}">
        <p14:creationId xmlns:p14="http://schemas.microsoft.com/office/powerpoint/2010/main" val="342819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14A53-9C86-4E1B-A6C0-7C7818C8661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A4C42C1-5844-4AB7-A45D-9C0B63A670B2}"/>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1A74BA13-DC51-4BB7-896D-A76F0190E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330" y="76912"/>
            <a:ext cx="9259339" cy="6898207"/>
          </a:xfrm>
          <a:prstGeom prst="rect">
            <a:avLst/>
          </a:prstGeom>
        </p:spPr>
      </p:pic>
      <p:pic>
        <p:nvPicPr>
          <p:cNvPr id="4" name="Recorded Sound">
            <a:hlinkClick r:id="" action="ppaction://media"/>
            <a:extLst>
              <a:ext uri="{FF2B5EF4-FFF2-40B4-BE49-F238E27FC236}">
                <a16:creationId xmlns:a16="http://schemas.microsoft.com/office/drawing/2014/main" id="{2B4CED90-A091-48EE-9103-65D86BDB7F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8878" y="5808677"/>
            <a:ext cx="609600" cy="609600"/>
          </a:xfrm>
          <a:prstGeom prst="rect">
            <a:avLst/>
          </a:prstGeom>
        </p:spPr>
      </p:pic>
    </p:spTree>
    <p:extLst>
      <p:ext uri="{BB962C8B-B14F-4D97-AF65-F5344CB8AC3E}">
        <p14:creationId xmlns:p14="http://schemas.microsoft.com/office/powerpoint/2010/main" val="175425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1AC41E-F9AB-46C4-8025-D38EA49AAEB9}"/>
              </a:ext>
            </a:extLst>
          </p:cNvPr>
          <p:cNvSpPr>
            <a:spLocks noGrp="1"/>
          </p:cNvSpPr>
          <p:nvPr>
            <p:ph type="ctrTitle"/>
          </p:nvPr>
        </p:nvSpPr>
        <p:spPr>
          <a:xfrm>
            <a:off x="1526875" y="189782"/>
            <a:ext cx="9064925" cy="612476"/>
          </a:xfrm>
        </p:spPr>
        <p:txBody>
          <a:bodyPr>
            <a:normAutofit fontScale="90000"/>
          </a:bodyPr>
          <a:lstStyle/>
          <a:p>
            <a:endParaRPr lang="en-US" dirty="0"/>
          </a:p>
        </p:txBody>
      </p:sp>
      <p:sp>
        <p:nvSpPr>
          <p:cNvPr id="5" name="Subtitle 4">
            <a:extLst>
              <a:ext uri="{FF2B5EF4-FFF2-40B4-BE49-F238E27FC236}">
                <a16:creationId xmlns:a16="http://schemas.microsoft.com/office/drawing/2014/main" id="{5FE9A95E-F0B1-4CE5-8CFD-35514175C0B7}"/>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81D64B71-4988-4F75-BA72-A9BD50BE98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038"/>
            <a:ext cx="12192000" cy="5486400"/>
          </a:xfrm>
          <a:prstGeom prst="rect">
            <a:avLst/>
          </a:prstGeom>
        </p:spPr>
      </p:pic>
      <p:pic>
        <p:nvPicPr>
          <p:cNvPr id="2" name="Recorded Sound">
            <a:hlinkClick r:id="" action="ppaction://media"/>
            <a:extLst>
              <a:ext uri="{FF2B5EF4-FFF2-40B4-BE49-F238E27FC236}">
                <a16:creationId xmlns:a16="http://schemas.microsoft.com/office/drawing/2014/main" id="{9ED21C79-F817-4CC7-B592-3FF1757624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0489" y="6010013"/>
            <a:ext cx="609600" cy="609600"/>
          </a:xfrm>
          <a:prstGeom prst="rect">
            <a:avLst/>
          </a:prstGeom>
        </p:spPr>
      </p:pic>
    </p:spTree>
    <p:extLst>
      <p:ext uri="{BB962C8B-B14F-4D97-AF65-F5344CB8AC3E}">
        <p14:creationId xmlns:p14="http://schemas.microsoft.com/office/powerpoint/2010/main" val="332395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6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7D9323-2673-4FE8-BB07-6FEF83DF5811}"/>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D010EB87-9BD3-4018-91CB-40B019C6DF4C}"/>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CAD8DB28-1A6F-403E-9316-3C03F4BB3EC5}"/>
              </a:ext>
            </a:extLst>
          </p:cNvPr>
          <p:cNvPicPr>
            <a:picLocks noChangeAspect="1"/>
          </p:cNvPicPr>
          <p:nvPr/>
        </p:nvPicPr>
        <p:blipFill>
          <a:blip r:embed="rId4"/>
          <a:stretch>
            <a:fillRect/>
          </a:stretch>
        </p:blipFill>
        <p:spPr>
          <a:xfrm>
            <a:off x="1258349" y="297417"/>
            <a:ext cx="9588616" cy="6207050"/>
          </a:xfrm>
          <a:prstGeom prst="rect">
            <a:avLst/>
          </a:prstGeom>
        </p:spPr>
      </p:pic>
      <p:pic>
        <p:nvPicPr>
          <p:cNvPr id="2" name="Recorded Sound">
            <a:hlinkClick r:id="" action="ppaction://media"/>
            <a:extLst>
              <a:ext uri="{FF2B5EF4-FFF2-40B4-BE49-F238E27FC236}">
                <a16:creationId xmlns:a16="http://schemas.microsoft.com/office/drawing/2014/main" id="{A773C68E-0DD1-4AEC-B7DC-238081539A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3377" y="5825455"/>
            <a:ext cx="609600" cy="609600"/>
          </a:xfrm>
          <a:prstGeom prst="rect">
            <a:avLst/>
          </a:prstGeom>
        </p:spPr>
      </p:pic>
    </p:spTree>
    <p:extLst>
      <p:ext uri="{BB962C8B-B14F-4D97-AF65-F5344CB8AC3E}">
        <p14:creationId xmlns:p14="http://schemas.microsoft.com/office/powerpoint/2010/main" val="382590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E2844-22B3-427D-8E04-6A5F8D5034EF}"/>
              </a:ext>
            </a:extLst>
          </p:cNvPr>
          <p:cNvSpPr>
            <a:spLocks noGrp="1"/>
          </p:cNvSpPr>
          <p:nvPr>
            <p:ph type="title"/>
          </p:nvPr>
        </p:nvSpPr>
        <p:spPr>
          <a:xfrm>
            <a:off x="202450" y="227321"/>
            <a:ext cx="11768640" cy="759474"/>
          </a:xfrm>
        </p:spPr>
        <p:txBody>
          <a:bodyPr>
            <a:normAutofit/>
          </a:bodyPr>
          <a:lstStyle/>
          <a:p>
            <a:r>
              <a:rPr lang="en-US" dirty="0"/>
              <a:t>Project name/information</a:t>
            </a:r>
          </a:p>
        </p:txBody>
      </p:sp>
      <p:sp>
        <p:nvSpPr>
          <p:cNvPr id="3" name="Content Placeholder 2">
            <a:extLst>
              <a:ext uri="{FF2B5EF4-FFF2-40B4-BE49-F238E27FC236}">
                <a16:creationId xmlns:a16="http://schemas.microsoft.com/office/drawing/2014/main" id="{C595CA65-B860-4136-903B-F45E81BB1A44}"/>
              </a:ext>
            </a:extLst>
          </p:cNvPr>
          <p:cNvSpPr>
            <a:spLocks noGrp="1"/>
          </p:cNvSpPr>
          <p:nvPr>
            <p:ph idx="1"/>
          </p:nvPr>
        </p:nvSpPr>
        <p:spPr/>
        <p:txBody>
          <a:bodyPr/>
          <a:lstStyle/>
          <a:p>
            <a:pPr marL="0" indent="0">
              <a:buNone/>
            </a:pPr>
            <a:r>
              <a:rPr lang="en-US" dirty="0"/>
              <a:t>Copy rendering here</a:t>
            </a:r>
          </a:p>
        </p:txBody>
      </p:sp>
      <p:sp>
        <p:nvSpPr>
          <p:cNvPr id="4" name="Rectangle 3">
            <a:extLst>
              <a:ext uri="{FF2B5EF4-FFF2-40B4-BE49-F238E27FC236}">
                <a16:creationId xmlns:a16="http://schemas.microsoft.com/office/drawing/2014/main" id="{9EB0E0F8-C1B9-4D40-B71D-EAACC112D8F3}"/>
              </a:ext>
            </a:extLst>
          </p:cNvPr>
          <p:cNvSpPr/>
          <p:nvPr/>
        </p:nvSpPr>
        <p:spPr>
          <a:xfrm>
            <a:off x="8382958" y="989901"/>
            <a:ext cx="3381202" cy="646331"/>
          </a:xfrm>
          <a:prstGeom prst="rect">
            <a:avLst/>
          </a:prstGeom>
        </p:spPr>
        <p:txBody>
          <a:bodyPr wrap="square">
            <a:spAutoFit/>
          </a:bodyPr>
          <a:lstStyle/>
          <a:p>
            <a:r>
              <a:rPr lang="en-US" dirty="0"/>
              <a:t>Concept word and elements used to portray the concept</a:t>
            </a:r>
          </a:p>
        </p:txBody>
      </p:sp>
      <p:sp>
        <p:nvSpPr>
          <p:cNvPr id="5" name="Rectangle 4">
            <a:extLst>
              <a:ext uri="{FF2B5EF4-FFF2-40B4-BE49-F238E27FC236}">
                <a16:creationId xmlns:a16="http://schemas.microsoft.com/office/drawing/2014/main" id="{BD42A8EC-27C5-43D4-8AC1-D6E7A20F0227}"/>
              </a:ext>
            </a:extLst>
          </p:cNvPr>
          <p:cNvSpPr/>
          <p:nvPr/>
        </p:nvSpPr>
        <p:spPr>
          <a:xfrm>
            <a:off x="8657440" y="1749375"/>
            <a:ext cx="3313650" cy="369332"/>
          </a:xfrm>
          <a:prstGeom prst="rect">
            <a:avLst/>
          </a:prstGeom>
        </p:spPr>
        <p:txBody>
          <a:bodyPr wrap="square">
            <a:spAutoFit/>
          </a:bodyPr>
          <a:lstStyle/>
          <a:p>
            <a:r>
              <a:rPr lang="en-US" dirty="0"/>
              <a:t>Add conceptual quick sketches</a:t>
            </a:r>
          </a:p>
        </p:txBody>
      </p:sp>
      <p:sp>
        <p:nvSpPr>
          <p:cNvPr id="6" name="Rectangle 5">
            <a:extLst>
              <a:ext uri="{FF2B5EF4-FFF2-40B4-BE49-F238E27FC236}">
                <a16:creationId xmlns:a16="http://schemas.microsoft.com/office/drawing/2014/main" id="{B94E6283-8D5E-4A1A-9CF4-3C1C7DAA99C4}"/>
              </a:ext>
            </a:extLst>
          </p:cNvPr>
          <p:cNvSpPr/>
          <p:nvPr/>
        </p:nvSpPr>
        <p:spPr>
          <a:xfrm flipH="1">
            <a:off x="8858774" y="4085655"/>
            <a:ext cx="2905386" cy="2308324"/>
          </a:xfrm>
          <a:prstGeom prst="rect">
            <a:avLst/>
          </a:prstGeom>
        </p:spPr>
        <p:txBody>
          <a:bodyPr wrap="square">
            <a:spAutoFit/>
          </a:bodyPr>
          <a:lstStyle/>
          <a:p>
            <a:endParaRPr lang="en-US" dirty="0"/>
          </a:p>
          <a:p>
            <a:endParaRPr lang="en-US" dirty="0"/>
          </a:p>
          <a:p>
            <a:endParaRPr lang="en-US" dirty="0"/>
          </a:p>
          <a:p>
            <a:endParaRPr lang="en-US" dirty="0"/>
          </a:p>
          <a:p>
            <a:endParaRPr lang="en-US" dirty="0"/>
          </a:p>
          <a:p>
            <a:endParaRPr lang="en-US" dirty="0"/>
          </a:p>
          <a:p>
            <a:r>
              <a:rPr lang="en-US" dirty="0"/>
              <a:t>Add photos of furniture, lighting etc.</a:t>
            </a:r>
          </a:p>
        </p:txBody>
      </p:sp>
      <p:pic>
        <p:nvPicPr>
          <p:cNvPr id="8" name="Picture 7">
            <a:extLst>
              <a:ext uri="{FF2B5EF4-FFF2-40B4-BE49-F238E27FC236}">
                <a16:creationId xmlns:a16="http://schemas.microsoft.com/office/drawing/2014/main" id="{F9724F84-C6CA-4694-96E2-C721460CE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50" y="1195620"/>
            <a:ext cx="8180071" cy="5406516"/>
          </a:xfrm>
          <a:prstGeom prst="rect">
            <a:avLst/>
          </a:prstGeom>
        </p:spPr>
      </p:pic>
      <p:pic>
        <p:nvPicPr>
          <p:cNvPr id="10" name="Picture 9">
            <a:extLst>
              <a:ext uri="{FF2B5EF4-FFF2-40B4-BE49-F238E27FC236}">
                <a16:creationId xmlns:a16="http://schemas.microsoft.com/office/drawing/2014/main" id="{9C0E4FB0-78A4-4CF6-9A2C-3627A6AF22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0904" y="2075084"/>
            <a:ext cx="2905386" cy="2101610"/>
          </a:xfrm>
          <a:prstGeom prst="rect">
            <a:avLst/>
          </a:prstGeom>
        </p:spPr>
      </p:pic>
      <p:pic>
        <p:nvPicPr>
          <p:cNvPr id="12" name="Picture 11">
            <a:extLst>
              <a:ext uri="{FF2B5EF4-FFF2-40B4-BE49-F238E27FC236}">
                <a16:creationId xmlns:a16="http://schemas.microsoft.com/office/drawing/2014/main" id="{1EC75F87-7FB8-433B-8772-EC5EAAD5388B}"/>
              </a:ext>
            </a:extLst>
          </p:cNvPr>
          <p:cNvPicPr>
            <a:picLocks noChangeAspect="1"/>
          </p:cNvPicPr>
          <p:nvPr/>
        </p:nvPicPr>
        <p:blipFill>
          <a:blip r:embed="rId6"/>
          <a:stretch>
            <a:fillRect/>
          </a:stretch>
        </p:blipFill>
        <p:spPr>
          <a:xfrm>
            <a:off x="8737563" y="4360815"/>
            <a:ext cx="868259" cy="868259"/>
          </a:xfrm>
          <a:prstGeom prst="rect">
            <a:avLst/>
          </a:prstGeom>
        </p:spPr>
      </p:pic>
      <p:pic>
        <p:nvPicPr>
          <p:cNvPr id="14" name="Picture 13">
            <a:extLst>
              <a:ext uri="{FF2B5EF4-FFF2-40B4-BE49-F238E27FC236}">
                <a16:creationId xmlns:a16="http://schemas.microsoft.com/office/drawing/2014/main" id="{26288837-0388-49D1-82C9-07D809C7BD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2805" y="4204413"/>
            <a:ext cx="1933484" cy="1546410"/>
          </a:xfrm>
          <a:prstGeom prst="rect">
            <a:avLst/>
          </a:prstGeom>
        </p:spPr>
      </p:pic>
      <p:pic>
        <p:nvPicPr>
          <p:cNvPr id="15" name="Recorded Sound">
            <a:hlinkClick r:id="" action="ppaction://media"/>
            <a:extLst>
              <a:ext uri="{FF2B5EF4-FFF2-40B4-BE49-F238E27FC236}">
                <a16:creationId xmlns:a16="http://schemas.microsoft.com/office/drawing/2014/main" id="{439AFA63-AB9C-4715-A208-EE3D3C0FBE5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59360" y="6002053"/>
            <a:ext cx="609600" cy="609600"/>
          </a:xfrm>
          <a:prstGeom prst="rect">
            <a:avLst/>
          </a:prstGeom>
        </p:spPr>
      </p:pic>
    </p:spTree>
    <p:extLst>
      <p:ext uri="{BB962C8B-B14F-4D97-AF65-F5344CB8AC3E}">
        <p14:creationId xmlns:p14="http://schemas.microsoft.com/office/powerpoint/2010/main" val="247321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45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F3FDE9C-627E-451D-9B5A-5D74A4D9D2BD}"/>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FCB4314D-248B-49AC-89E0-51CEA0D0525A}"/>
              </a:ext>
            </a:extLst>
          </p:cNvPr>
          <p:cNvPicPr>
            <a:picLocks noChangeAspect="1"/>
          </p:cNvPicPr>
          <p:nvPr/>
        </p:nvPicPr>
        <p:blipFill>
          <a:blip r:embed="rId2"/>
          <a:stretch>
            <a:fillRect/>
          </a:stretch>
        </p:blipFill>
        <p:spPr>
          <a:xfrm>
            <a:off x="2147697" y="316458"/>
            <a:ext cx="7896606" cy="6095192"/>
          </a:xfrm>
          <a:prstGeom prst="rect">
            <a:avLst/>
          </a:prstGeom>
        </p:spPr>
      </p:pic>
    </p:spTree>
    <p:extLst>
      <p:ext uri="{BB962C8B-B14F-4D97-AF65-F5344CB8AC3E}">
        <p14:creationId xmlns:p14="http://schemas.microsoft.com/office/powerpoint/2010/main" val="2632775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C42F67-3A75-4AC8-8FDB-D0DF676D3CFE}"/>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0FAFC34E-5DBF-444B-AE14-0F5B78CF8115}"/>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493BD186-36B5-4BCC-8FD0-D22289EA99D5}"/>
              </a:ext>
            </a:extLst>
          </p:cNvPr>
          <p:cNvPicPr>
            <a:picLocks noChangeAspect="1"/>
          </p:cNvPicPr>
          <p:nvPr/>
        </p:nvPicPr>
        <p:blipFill>
          <a:blip r:embed="rId4"/>
          <a:stretch>
            <a:fillRect/>
          </a:stretch>
        </p:blipFill>
        <p:spPr>
          <a:xfrm>
            <a:off x="1244192" y="0"/>
            <a:ext cx="9703616" cy="6858000"/>
          </a:xfrm>
          <a:prstGeom prst="rect">
            <a:avLst/>
          </a:prstGeom>
        </p:spPr>
      </p:pic>
      <p:pic>
        <p:nvPicPr>
          <p:cNvPr id="2" name="Recorded Sound">
            <a:hlinkClick r:id="" action="ppaction://media"/>
            <a:extLst>
              <a:ext uri="{FF2B5EF4-FFF2-40B4-BE49-F238E27FC236}">
                <a16:creationId xmlns:a16="http://schemas.microsoft.com/office/drawing/2014/main" id="{AACFEA9B-0050-4714-8FFF-5406E6F5E9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5045" y="5884178"/>
            <a:ext cx="609600" cy="609600"/>
          </a:xfrm>
          <a:prstGeom prst="rect">
            <a:avLst/>
          </a:prstGeom>
        </p:spPr>
      </p:pic>
    </p:spTree>
    <p:extLst>
      <p:ext uri="{BB962C8B-B14F-4D97-AF65-F5344CB8AC3E}">
        <p14:creationId xmlns:p14="http://schemas.microsoft.com/office/powerpoint/2010/main" val="248282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199" y="5335398"/>
            <a:ext cx="8991600" cy="1459684"/>
          </a:xfrm>
        </p:spPr>
        <p:txBody>
          <a:bodyPr/>
          <a:lstStyle/>
          <a:p>
            <a:r>
              <a:rPr lang="en-US" dirty="0"/>
              <a:t>LINEAR PERSPECTIVE</a:t>
            </a:r>
          </a:p>
        </p:txBody>
      </p:sp>
      <p:pic>
        <p:nvPicPr>
          <p:cNvPr id="7" name="Picture 6"/>
          <p:cNvPicPr>
            <a:picLocks noChangeAspect="1"/>
          </p:cNvPicPr>
          <p:nvPr/>
        </p:nvPicPr>
        <p:blipFill>
          <a:blip r:embed="rId2"/>
          <a:stretch>
            <a:fillRect/>
          </a:stretch>
        </p:blipFill>
        <p:spPr>
          <a:xfrm>
            <a:off x="1796641" y="0"/>
            <a:ext cx="8598716" cy="5297479"/>
          </a:xfrm>
          <a:prstGeom prst="rect">
            <a:avLst/>
          </a:prstGeom>
        </p:spPr>
      </p:pic>
    </p:spTree>
    <p:extLst>
      <p:ext uri="{BB962C8B-B14F-4D97-AF65-F5344CB8AC3E}">
        <p14:creationId xmlns:p14="http://schemas.microsoft.com/office/powerpoint/2010/main" val="9931340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26BEA0-EA46-4B11-926A-E81EBBB81898}"/>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4B3AA45C-A5D6-4DA2-B611-3D6DB3C1FA61}"/>
              </a:ext>
            </a:extLst>
          </p:cNvPr>
          <p:cNvSpPr>
            <a:spLocks noGrp="1"/>
          </p:cNvSpPr>
          <p:nvPr>
            <p:ph type="subTitle" idx="1"/>
          </p:nvPr>
        </p:nvSpPr>
        <p:spPr>
          <a:xfrm>
            <a:off x="2695194" y="4352544"/>
            <a:ext cx="6801612" cy="1239894"/>
          </a:xfrm>
        </p:spPr>
        <p:txBody>
          <a:bodyPr/>
          <a:lstStyle/>
          <a:p>
            <a:endParaRPr lang="en-US" dirty="0"/>
          </a:p>
        </p:txBody>
      </p:sp>
      <p:pic>
        <p:nvPicPr>
          <p:cNvPr id="6" name="Picture 5">
            <a:extLst>
              <a:ext uri="{FF2B5EF4-FFF2-40B4-BE49-F238E27FC236}">
                <a16:creationId xmlns:a16="http://schemas.microsoft.com/office/drawing/2014/main" id="{E16EA475-3A67-4403-86FB-C8F25CDE8570}"/>
              </a:ext>
            </a:extLst>
          </p:cNvPr>
          <p:cNvPicPr>
            <a:picLocks noChangeAspect="1"/>
          </p:cNvPicPr>
          <p:nvPr/>
        </p:nvPicPr>
        <p:blipFill>
          <a:blip r:embed="rId4"/>
          <a:stretch>
            <a:fillRect/>
          </a:stretch>
        </p:blipFill>
        <p:spPr>
          <a:xfrm>
            <a:off x="1367327" y="-263168"/>
            <a:ext cx="9323461" cy="7207947"/>
          </a:xfrm>
          <a:prstGeom prst="rect">
            <a:avLst/>
          </a:prstGeom>
        </p:spPr>
      </p:pic>
      <p:pic>
        <p:nvPicPr>
          <p:cNvPr id="2" name="Recorded Sound">
            <a:hlinkClick r:id="" action="ppaction://media"/>
            <a:extLst>
              <a:ext uri="{FF2B5EF4-FFF2-40B4-BE49-F238E27FC236}">
                <a16:creationId xmlns:a16="http://schemas.microsoft.com/office/drawing/2014/main" id="{BBF18E10-50D6-49EA-BBE0-80A5C4838F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1431" y="5592438"/>
            <a:ext cx="609600" cy="609600"/>
          </a:xfrm>
          <a:prstGeom prst="rect">
            <a:avLst/>
          </a:prstGeom>
        </p:spPr>
      </p:pic>
    </p:spTree>
    <p:extLst>
      <p:ext uri="{BB962C8B-B14F-4D97-AF65-F5344CB8AC3E}">
        <p14:creationId xmlns:p14="http://schemas.microsoft.com/office/powerpoint/2010/main" val="304293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5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BB0941-BEE4-4F74-8CAA-6DC055C004D0}"/>
              </a:ext>
            </a:extLst>
          </p:cNvPr>
          <p:cNvPicPr>
            <a:picLocks noChangeAspect="1"/>
          </p:cNvPicPr>
          <p:nvPr/>
        </p:nvPicPr>
        <p:blipFill>
          <a:blip r:embed="rId2"/>
          <a:stretch>
            <a:fillRect/>
          </a:stretch>
        </p:blipFill>
        <p:spPr>
          <a:xfrm>
            <a:off x="2245032" y="0"/>
            <a:ext cx="7701935" cy="6858000"/>
          </a:xfrm>
          <a:prstGeom prst="rect">
            <a:avLst/>
          </a:prstGeom>
        </p:spPr>
      </p:pic>
    </p:spTree>
    <p:extLst>
      <p:ext uri="{BB962C8B-B14F-4D97-AF65-F5344CB8AC3E}">
        <p14:creationId xmlns:p14="http://schemas.microsoft.com/office/powerpoint/2010/main" val="14543978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521D5-705C-4530-999B-0762D6EBC2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F2CEBC9C-89FB-42E6-9B29-C7E938810164}"/>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286A2BBD-23E9-41A2-8A6A-7E8D11774953}"/>
              </a:ext>
            </a:extLst>
          </p:cNvPr>
          <p:cNvPicPr>
            <a:picLocks noChangeAspect="1"/>
          </p:cNvPicPr>
          <p:nvPr/>
        </p:nvPicPr>
        <p:blipFill>
          <a:blip r:embed="rId2"/>
          <a:stretch>
            <a:fillRect/>
          </a:stretch>
        </p:blipFill>
        <p:spPr>
          <a:xfrm>
            <a:off x="1241571" y="297111"/>
            <a:ext cx="9857063" cy="6359395"/>
          </a:xfrm>
          <a:prstGeom prst="rect">
            <a:avLst/>
          </a:prstGeom>
        </p:spPr>
      </p:pic>
    </p:spTree>
    <p:extLst>
      <p:ext uri="{BB962C8B-B14F-4D97-AF65-F5344CB8AC3E}">
        <p14:creationId xmlns:p14="http://schemas.microsoft.com/office/powerpoint/2010/main" val="7369520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35EC-C68E-4310-9F14-C16372F949BB}"/>
              </a:ext>
            </a:extLst>
          </p:cNvPr>
          <p:cNvSpPr>
            <a:spLocks noGrp="1"/>
          </p:cNvSpPr>
          <p:nvPr>
            <p:ph type="title"/>
          </p:nvPr>
        </p:nvSpPr>
        <p:spPr>
          <a:xfrm>
            <a:off x="2460396" y="84841"/>
            <a:ext cx="7500468" cy="763571"/>
          </a:xfrm>
        </p:spPr>
        <p:txBody>
          <a:bodyPr/>
          <a:lstStyle/>
          <a:p>
            <a:r>
              <a:rPr lang="en-US" dirty="0"/>
              <a:t>Jerimiah goodman renderings</a:t>
            </a:r>
          </a:p>
        </p:txBody>
      </p:sp>
      <p:pic>
        <p:nvPicPr>
          <p:cNvPr id="5" name="Content Placeholder 4">
            <a:extLst>
              <a:ext uri="{FF2B5EF4-FFF2-40B4-BE49-F238E27FC236}">
                <a16:creationId xmlns:a16="http://schemas.microsoft.com/office/drawing/2014/main" id="{9709AB71-1235-46B6-BF1D-D687F06BBF5C}"/>
              </a:ext>
            </a:extLst>
          </p:cNvPr>
          <p:cNvPicPr>
            <a:picLocks noGrp="1" noChangeAspect="1"/>
          </p:cNvPicPr>
          <p:nvPr>
            <p:ph idx="1"/>
          </p:nvPr>
        </p:nvPicPr>
        <p:blipFill>
          <a:blip r:embed="rId2"/>
          <a:stretch>
            <a:fillRect/>
          </a:stretch>
        </p:blipFill>
        <p:spPr>
          <a:xfrm>
            <a:off x="7728035" y="848412"/>
            <a:ext cx="4316152" cy="3101975"/>
          </a:xfrm>
          <a:prstGeom prst="rect">
            <a:avLst/>
          </a:prstGeom>
        </p:spPr>
      </p:pic>
      <p:pic>
        <p:nvPicPr>
          <p:cNvPr id="4" name="Picture 3">
            <a:extLst>
              <a:ext uri="{FF2B5EF4-FFF2-40B4-BE49-F238E27FC236}">
                <a16:creationId xmlns:a16="http://schemas.microsoft.com/office/drawing/2014/main" id="{223B8C85-362B-4A3E-A063-F3E1FCDC5CC5}"/>
              </a:ext>
            </a:extLst>
          </p:cNvPr>
          <p:cNvPicPr>
            <a:picLocks noChangeAspect="1"/>
          </p:cNvPicPr>
          <p:nvPr/>
        </p:nvPicPr>
        <p:blipFill>
          <a:blip r:embed="rId3"/>
          <a:stretch>
            <a:fillRect/>
          </a:stretch>
        </p:blipFill>
        <p:spPr>
          <a:xfrm>
            <a:off x="0" y="940166"/>
            <a:ext cx="5037731" cy="2821129"/>
          </a:xfrm>
          <a:prstGeom prst="rect">
            <a:avLst/>
          </a:prstGeom>
        </p:spPr>
      </p:pic>
      <p:pic>
        <p:nvPicPr>
          <p:cNvPr id="6" name="Picture 5">
            <a:extLst>
              <a:ext uri="{FF2B5EF4-FFF2-40B4-BE49-F238E27FC236}">
                <a16:creationId xmlns:a16="http://schemas.microsoft.com/office/drawing/2014/main" id="{493288D3-AE03-4717-827E-96B6F95EB990}"/>
              </a:ext>
            </a:extLst>
          </p:cNvPr>
          <p:cNvPicPr>
            <a:picLocks noChangeAspect="1"/>
          </p:cNvPicPr>
          <p:nvPr/>
        </p:nvPicPr>
        <p:blipFill>
          <a:blip r:embed="rId4"/>
          <a:stretch>
            <a:fillRect/>
          </a:stretch>
        </p:blipFill>
        <p:spPr>
          <a:xfrm>
            <a:off x="4100659" y="3669154"/>
            <a:ext cx="4479131" cy="3188846"/>
          </a:xfrm>
          <a:prstGeom prst="rect">
            <a:avLst/>
          </a:prstGeom>
        </p:spPr>
      </p:pic>
    </p:spTree>
    <p:extLst>
      <p:ext uri="{BB962C8B-B14F-4D97-AF65-F5344CB8AC3E}">
        <p14:creationId xmlns:p14="http://schemas.microsoft.com/office/powerpoint/2010/main" val="4160099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9F299-EF03-4734-BBAE-D3DA2449EFE7}"/>
              </a:ext>
            </a:extLst>
          </p:cNvPr>
          <p:cNvSpPr>
            <a:spLocks noGrp="1"/>
          </p:cNvSpPr>
          <p:nvPr>
            <p:ph type="title"/>
          </p:nvPr>
        </p:nvSpPr>
        <p:spPr>
          <a:xfrm>
            <a:off x="2601798" y="113122"/>
            <a:ext cx="7359066" cy="1004851"/>
          </a:xfrm>
        </p:spPr>
        <p:txBody>
          <a:bodyPr/>
          <a:lstStyle/>
          <a:p>
            <a:r>
              <a:rPr lang="en-US" dirty="0"/>
              <a:t>Frank Lloyd wright renderings</a:t>
            </a:r>
          </a:p>
        </p:txBody>
      </p:sp>
      <p:pic>
        <p:nvPicPr>
          <p:cNvPr id="5" name="Content Placeholder 4" descr="A picture containing text, valley&#10;&#10;Description automatically generated">
            <a:extLst>
              <a:ext uri="{FF2B5EF4-FFF2-40B4-BE49-F238E27FC236}">
                <a16:creationId xmlns:a16="http://schemas.microsoft.com/office/drawing/2014/main" id="{DBC68DD9-39C0-4E6C-8423-279DA99595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226" y="1337526"/>
            <a:ext cx="5502394" cy="3101975"/>
          </a:xfrm>
        </p:spPr>
      </p:pic>
      <p:pic>
        <p:nvPicPr>
          <p:cNvPr id="7" name="Picture 6" descr="Map&#10;&#10;Description automatically generated">
            <a:extLst>
              <a:ext uri="{FF2B5EF4-FFF2-40B4-BE49-F238E27FC236}">
                <a16:creationId xmlns:a16="http://schemas.microsoft.com/office/drawing/2014/main" id="{450E370A-895F-4E8E-8A81-43B3645F1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382" y="1337526"/>
            <a:ext cx="4781550" cy="4486275"/>
          </a:xfrm>
          <a:prstGeom prst="rect">
            <a:avLst/>
          </a:prstGeom>
        </p:spPr>
      </p:pic>
    </p:spTree>
    <p:extLst>
      <p:ext uri="{BB962C8B-B14F-4D97-AF65-F5344CB8AC3E}">
        <p14:creationId xmlns:p14="http://schemas.microsoft.com/office/powerpoint/2010/main" val="34496917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52B86-22FF-47BF-BE8E-E202711761D4}"/>
              </a:ext>
            </a:extLst>
          </p:cNvPr>
          <p:cNvSpPr>
            <a:spLocks noGrp="1"/>
          </p:cNvSpPr>
          <p:nvPr>
            <p:ph type="title"/>
          </p:nvPr>
        </p:nvSpPr>
        <p:spPr>
          <a:xfrm>
            <a:off x="2231136" y="141402"/>
            <a:ext cx="7729728" cy="895546"/>
          </a:xfrm>
        </p:spPr>
        <p:txBody>
          <a:bodyPr/>
          <a:lstStyle/>
          <a:p>
            <a:r>
              <a:rPr lang="en-US" dirty="0"/>
              <a:t>Albert Hadley sketches</a:t>
            </a:r>
          </a:p>
        </p:txBody>
      </p:sp>
      <p:pic>
        <p:nvPicPr>
          <p:cNvPr id="5" name="Content Placeholder 4" descr="A drawing of a map&#10;&#10;Description automatically generated">
            <a:extLst>
              <a:ext uri="{FF2B5EF4-FFF2-40B4-BE49-F238E27FC236}">
                <a16:creationId xmlns:a16="http://schemas.microsoft.com/office/drawing/2014/main" id="{2281BFF6-3C36-4786-BAAA-E088DF986C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5014" y="1267312"/>
            <a:ext cx="4677721" cy="3636928"/>
          </a:xfrm>
        </p:spPr>
      </p:pic>
      <p:pic>
        <p:nvPicPr>
          <p:cNvPr id="7" name="Picture 6" descr="A drawing of a map&#10;&#10;Description automatically generated">
            <a:extLst>
              <a:ext uri="{FF2B5EF4-FFF2-40B4-BE49-F238E27FC236}">
                <a16:creationId xmlns:a16="http://schemas.microsoft.com/office/drawing/2014/main" id="{49143B6C-EBB5-4848-9ACE-696912E1D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195" y="1993768"/>
            <a:ext cx="5640987" cy="4407021"/>
          </a:xfrm>
          <a:prstGeom prst="rect">
            <a:avLst/>
          </a:prstGeom>
        </p:spPr>
      </p:pic>
    </p:spTree>
    <p:extLst>
      <p:ext uri="{BB962C8B-B14F-4D97-AF65-F5344CB8AC3E}">
        <p14:creationId xmlns:p14="http://schemas.microsoft.com/office/powerpoint/2010/main" val="7016032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F516EB-B306-4660-B3C6-E0A3F30605E7}"/>
              </a:ext>
            </a:extLst>
          </p:cNvPr>
          <p:cNvSpPr>
            <a:spLocks noGrp="1"/>
          </p:cNvSpPr>
          <p:nvPr>
            <p:ph type="ctrTitle"/>
          </p:nvPr>
        </p:nvSpPr>
        <p:spPr>
          <a:xfrm>
            <a:off x="2083324" y="179109"/>
            <a:ext cx="8508476" cy="1239895"/>
          </a:xfrm>
        </p:spPr>
        <p:txBody>
          <a:bodyPr>
            <a:normAutofit fontScale="90000"/>
          </a:bodyPr>
          <a:lstStyle/>
          <a:p>
            <a:r>
              <a:rPr lang="en-US" dirty="0"/>
              <a:t>Adding scale figures to drawing</a:t>
            </a:r>
          </a:p>
        </p:txBody>
      </p:sp>
      <p:sp>
        <p:nvSpPr>
          <p:cNvPr id="5" name="Subtitle 4">
            <a:extLst>
              <a:ext uri="{FF2B5EF4-FFF2-40B4-BE49-F238E27FC236}">
                <a16:creationId xmlns:a16="http://schemas.microsoft.com/office/drawing/2014/main" id="{37FE6395-6217-4828-8C03-0A4D0E357DE8}"/>
              </a:ext>
            </a:extLst>
          </p:cNvPr>
          <p:cNvSpPr>
            <a:spLocks noGrp="1"/>
          </p:cNvSpPr>
          <p:nvPr>
            <p:ph type="subTitle" idx="1"/>
          </p:nvPr>
        </p:nvSpPr>
        <p:spPr/>
        <p:txBody>
          <a:bodyPr/>
          <a:lstStyle/>
          <a:p>
            <a:endParaRPr lang="en-US"/>
          </a:p>
        </p:txBody>
      </p:sp>
      <p:pic>
        <p:nvPicPr>
          <p:cNvPr id="7" name="Picture 6" descr="A picture containing drawing&#10;&#10;Description automatically generated">
            <a:extLst>
              <a:ext uri="{FF2B5EF4-FFF2-40B4-BE49-F238E27FC236}">
                <a16:creationId xmlns:a16="http://schemas.microsoft.com/office/drawing/2014/main" id="{74895492-AB4C-4064-ADFA-07D306AAF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6797" y="2097370"/>
            <a:ext cx="5725453" cy="4651931"/>
          </a:xfrm>
          <a:prstGeom prst="rect">
            <a:avLst/>
          </a:prstGeom>
        </p:spPr>
      </p:pic>
      <p:pic>
        <p:nvPicPr>
          <p:cNvPr id="10" name="Picture 9">
            <a:extLst>
              <a:ext uri="{FF2B5EF4-FFF2-40B4-BE49-F238E27FC236}">
                <a16:creationId xmlns:a16="http://schemas.microsoft.com/office/drawing/2014/main" id="{E809CF21-24CD-4F7E-99CF-2E1CE59E9A7B}"/>
              </a:ext>
            </a:extLst>
          </p:cNvPr>
          <p:cNvPicPr>
            <a:picLocks noChangeAspect="1"/>
          </p:cNvPicPr>
          <p:nvPr/>
        </p:nvPicPr>
        <p:blipFill>
          <a:blip r:embed="rId3"/>
          <a:stretch>
            <a:fillRect/>
          </a:stretch>
        </p:blipFill>
        <p:spPr>
          <a:xfrm>
            <a:off x="119750" y="2359526"/>
            <a:ext cx="6217812" cy="4389775"/>
          </a:xfrm>
          <a:prstGeom prst="rect">
            <a:avLst/>
          </a:prstGeom>
        </p:spPr>
      </p:pic>
    </p:spTree>
    <p:extLst>
      <p:ext uri="{BB962C8B-B14F-4D97-AF65-F5344CB8AC3E}">
        <p14:creationId xmlns:p14="http://schemas.microsoft.com/office/powerpoint/2010/main" val="10098042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3AEDDD-BA1A-489E-9A81-3D04731D313F}"/>
              </a:ext>
            </a:extLst>
          </p:cNvPr>
          <p:cNvSpPr>
            <a:spLocks noGrp="1"/>
          </p:cNvSpPr>
          <p:nvPr>
            <p:ph type="ctrTitle"/>
          </p:nvPr>
        </p:nvSpPr>
        <p:spPr>
          <a:xfrm>
            <a:off x="1600200" y="0"/>
            <a:ext cx="8991600" cy="867266"/>
          </a:xfrm>
        </p:spPr>
        <p:txBody>
          <a:bodyPr>
            <a:normAutofit fontScale="90000"/>
          </a:bodyPr>
          <a:lstStyle/>
          <a:p>
            <a:r>
              <a:rPr lang="en-US" dirty="0"/>
              <a:t>Figure abstractions</a:t>
            </a:r>
          </a:p>
        </p:txBody>
      </p:sp>
      <p:sp>
        <p:nvSpPr>
          <p:cNvPr id="5" name="Subtitle 4">
            <a:extLst>
              <a:ext uri="{FF2B5EF4-FFF2-40B4-BE49-F238E27FC236}">
                <a16:creationId xmlns:a16="http://schemas.microsoft.com/office/drawing/2014/main" id="{1528921F-D247-4A8A-86DD-6A15A3827763}"/>
              </a:ext>
            </a:extLst>
          </p:cNvPr>
          <p:cNvSpPr>
            <a:spLocks noGrp="1"/>
          </p:cNvSpPr>
          <p:nvPr>
            <p:ph type="subTitle" idx="1"/>
          </p:nvPr>
        </p:nvSpPr>
        <p:spPr/>
        <p:txBody>
          <a:bodyPr/>
          <a:lstStyle/>
          <a:p>
            <a:endParaRPr lang="en-US" dirty="0"/>
          </a:p>
        </p:txBody>
      </p:sp>
      <p:pic>
        <p:nvPicPr>
          <p:cNvPr id="7" name="Picture 6" descr="A picture containing drawing&#10;&#10;Description automatically generated">
            <a:extLst>
              <a:ext uri="{FF2B5EF4-FFF2-40B4-BE49-F238E27FC236}">
                <a16:creationId xmlns:a16="http://schemas.microsoft.com/office/drawing/2014/main" id="{D741DEF3-1943-48D2-A851-957783D5AD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9210" y="1265562"/>
            <a:ext cx="4834085" cy="5333811"/>
          </a:xfrm>
          <a:prstGeom prst="rect">
            <a:avLst/>
          </a:prstGeom>
        </p:spPr>
      </p:pic>
      <p:pic>
        <p:nvPicPr>
          <p:cNvPr id="9" name="Picture 8" descr="A close up of a logo&#10;&#10;Description automatically generated">
            <a:extLst>
              <a:ext uri="{FF2B5EF4-FFF2-40B4-BE49-F238E27FC236}">
                <a16:creationId xmlns:a16="http://schemas.microsoft.com/office/drawing/2014/main" id="{9CE45857-08A2-4A5E-8303-8C12D03F2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063" y="1165707"/>
            <a:ext cx="5533520" cy="5533520"/>
          </a:xfrm>
          <a:prstGeom prst="rect">
            <a:avLst/>
          </a:prstGeom>
        </p:spPr>
      </p:pic>
    </p:spTree>
    <p:extLst>
      <p:ext uri="{BB962C8B-B14F-4D97-AF65-F5344CB8AC3E}">
        <p14:creationId xmlns:p14="http://schemas.microsoft.com/office/powerpoint/2010/main" val="14668109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499A5E-55B9-403B-9BF1-D13A949F79AF}"/>
              </a:ext>
            </a:extLst>
          </p:cNvPr>
          <p:cNvSpPr>
            <a:spLocks noGrp="1"/>
          </p:cNvSpPr>
          <p:nvPr>
            <p:ph type="ctrTitle"/>
          </p:nvPr>
        </p:nvSpPr>
        <p:spPr>
          <a:xfrm>
            <a:off x="1800520" y="254524"/>
            <a:ext cx="8791280" cy="707010"/>
          </a:xfrm>
        </p:spPr>
        <p:txBody>
          <a:bodyPr>
            <a:normAutofit fontScale="90000"/>
          </a:bodyPr>
          <a:lstStyle/>
          <a:p>
            <a:endParaRPr lang="en-US" dirty="0"/>
          </a:p>
        </p:txBody>
      </p:sp>
      <p:sp>
        <p:nvSpPr>
          <p:cNvPr id="5" name="Subtitle 4">
            <a:extLst>
              <a:ext uri="{FF2B5EF4-FFF2-40B4-BE49-F238E27FC236}">
                <a16:creationId xmlns:a16="http://schemas.microsoft.com/office/drawing/2014/main" id="{5107D867-1458-4145-A529-F5DCB03D5C87}"/>
              </a:ext>
            </a:extLst>
          </p:cNvPr>
          <p:cNvSpPr>
            <a:spLocks noGrp="1"/>
          </p:cNvSpPr>
          <p:nvPr>
            <p:ph type="subTitle" idx="1"/>
          </p:nvPr>
        </p:nvSpPr>
        <p:spPr/>
        <p:txBody>
          <a:bodyPr/>
          <a:lstStyle/>
          <a:p>
            <a:endParaRPr lang="en-US"/>
          </a:p>
        </p:txBody>
      </p:sp>
      <p:pic>
        <p:nvPicPr>
          <p:cNvPr id="7" name="Picture 6" descr="A picture containing game&#10;&#10;Description automatically generated">
            <a:extLst>
              <a:ext uri="{FF2B5EF4-FFF2-40B4-BE49-F238E27FC236}">
                <a16:creationId xmlns:a16="http://schemas.microsoft.com/office/drawing/2014/main" id="{A3878C29-8D49-498F-AC29-5A94249EB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163" y="121044"/>
            <a:ext cx="11783673" cy="6615911"/>
          </a:xfrm>
          <a:prstGeom prst="rect">
            <a:avLst/>
          </a:prstGeom>
        </p:spPr>
      </p:pic>
    </p:spTree>
    <p:extLst>
      <p:ext uri="{BB962C8B-B14F-4D97-AF65-F5344CB8AC3E}">
        <p14:creationId xmlns:p14="http://schemas.microsoft.com/office/powerpoint/2010/main" val="36421646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F903E9-8F43-4008-8A47-57275BE9FD9F}"/>
              </a:ext>
            </a:extLst>
          </p:cNvPr>
          <p:cNvSpPr>
            <a:spLocks noGrp="1"/>
          </p:cNvSpPr>
          <p:nvPr>
            <p:ph type="ctrTitle"/>
          </p:nvPr>
        </p:nvSpPr>
        <p:spPr/>
        <p:txBody>
          <a:bodyPr/>
          <a:lstStyle/>
          <a:p>
            <a:endParaRPr lang="en-US" dirty="0"/>
          </a:p>
        </p:txBody>
      </p:sp>
      <p:sp>
        <p:nvSpPr>
          <p:cNvPr id="5" name="Subtitle 4">
            <a:extLst>
              <a:ext uri="{FF2B5EF4-FFF2-40B4-BE49-F238E27FC236}">
                <a16:creationId xmlns:a16="http://schemas.microsoft.com/office/drawing/2014/main" id="{54639F7E-358A-4051-AABB-EDB827DF11BB}"/>
              </a:ext>
            </a:extLst>
          </p:cNvPr>
          <p:cNvSpPr>
            <a:spLocks noGrp="1"/>
          </p:cNvSpPr>
          <p:nvPr>
            <p:ph type="subTitle" idx="1"/>
          </p:nvPr>
        </p:nvSpPr>
        <p:spPr/>
        <p:txBody>
          <a:bodyPr/>
          <a:lstStyle/>
          <a:p>
            <a:endParaRPr lang="en-US"/>
          </a:p>
        </p:txBody>
      </p:sp>
      <p:pic>
        <p:nvPicPr>
          <p:cNvPr id="7" name="Picture 6" descr="Diagram, engineering drawing&#10;&#10;Description automatically generated">
            <a:extLst>
              <a:ext uri="{FF2B5EF4-FFF2-40B4-BE49-F238E27FC236}">
                <a16:creationId xmlns:a16="http://schemas.microsoft.com/office/drawing/2014/main" id="{0D5C4327-E16A-44BE-8DA1-ECE7549AA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1153" y="0"/>
            <a:ext cx="9349693" cy="6858000"/>
          </a:xfrm>
          <a:prstGeom prst="rect">
            <a:avLst/>
          </a:prstGeom>
        </p:spPr>
      </p:pic>
    </p:spTree>
    <p:extLst>
      <p:ext uri="{BB962C8B-B14F-4D97-AF65-F5344CB8AC3E}">
        <p14:creationId xmlns:p14="http://schemas.microsoft.com/office/powerpoint/2010/main" val="2982082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00200" y="5592438"/>
            <a:ext cx="8911206" cy="1177478"/>
          </a:xfrm>
        </p:spPr>
        <p:txBody>
          <a:bodyPr>
            <a:normAutofit/>
          </a:bodyPr>
          <a:lstStyle/>
          <a:p>
            <a:r>
              <a:rPr lang="en-US" sz="2400" dirty="0"/>
              <a:t>1 POINT LINEAR PERSPECTIVE OF INTERIOR.  Note lines converging to a single vanishing point</a:t>
            </a:r>
          </a:p>
        </p:txBody>
      </p:sp>
      <p:sp>
        <p:nvSpPr>
          <p:cNvPr id="5" name="Subtitle 4"/>
          <p:cNvSpPr>
            <a:spLocks noGrp="1"/>
          </p:cNvSpPr>
          <p:nvPr>
            <p:ph type="subTitle" idx="1"/>
          </p:nvPr>
        </p:nvSpPr>
        <p:spPr/>
        <p:txBody>
          <a:bodyPr/>
          <a:lstStyle/>
          <a:p>
            <a:endParaRPr lang="en-US"/>
          </a:p>
        </p:txBody>
      </p:sp>
      <p:pic>
        <p:nvPicPr>
          <p:cNvPr id="6" name="Picture 5"/>
          <p:cNvPicPr>
            <a:picLocks noChangeAspect="1"/>
          </p:cNvPicPr>
          <p:nvPr/>
        </p:nvPicPr>
        <p:blipFill>
          <a:blip r:embed="rId2"/>
          <a:stretch>
            <a:fillRect/>
          </a:stretch>
        </p:blipFill>
        <p:spPr>
          <a:xfrm>
            <a:off x="2433624" y="0"/>
            <a:ext cx="7398741" cy="5536725"/>
          </a:xfrm>
          <a:prstGeom prst="rect">
            <a:avLst/>
          </a:prstGeom>
        </p:spPr>
      </p:pic>
    </p:spTree>
    <p:extLst>
      <p:ext uri="{BB962C8B-B14F-4D97-AF65-F5344CB8AC3E}">
        <p14:creationId xmlns:p14="http://schemas.microsoft.com/office/powerpoint/2010/main" val="18812843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BEE4C9-2430-4DFF-BBEB-FA2123A0D27B}"/>
              </a:ext>
            </a:extLst>
          </p:cNvPr>
          <p:cNvSpPr>
            <a:spLocks noGrp="1"/>
          </p:cNvSpPr>
          <p:nvPr>
            <p:ph type="ctrTitle"/>
          </p:nvPr>
        </p:nvSpPr>
        <p:spPr>
          <a:xfrm>
            <a:off x="1835870" y="48897"/>
            <a:ext cx="5102258" cy="854412"/>
          </a:xfrm>
        </p:spPr>
        <p:txBody>
          <a:bodyPr>
            <a:normAutofit fontScale="90000"/>
          </a:bodyPr>
          <a:lstStyle/>
          <a:p>
            <a:endParaRPr lang="en-US" dirty="0"/>
          </a:p>
        </p:txBody>
      </p:sp>
      <p:sp>
        <p:nvSpPr>
          <p:cNvPr id="5" name="Subtitle 4">
            <a:extLst>
              <a:ext uri="{FF2B5EF4-FFF2-40B4-BE49-F238E27FC236}">
                <a16:creationId xmlns:a16="http://schemas.microsoft.com/office/drawing/2014/main" id="{28E4985B-3928-4000-AB80-19660468F72B}"/>
              </a:ext>
            </a:extLst>
          </p:cNvPr>
          <p:cNvSpPr>
            <a:spLocks noGrp="1"/>
          </p:cNvSpPr>
          <p:nvPr>
            <p:ph type="subTitle" idx="1"/>
          </p:nvPr>
        </p:nvSpPr>
        <p:spPr/>
        <p:txBody>
          <a:bodyPr/>
          <a:lstStyle/>
          <a:p>
            <a:endParaRPr lang="en-US"/>
          </a:p>
        </p:txBody>
      </p:sp>
      <p:pic>
        <p:nvPicPr>
          <p:cNvPr id="7" name="Picture 6" descr="A picture containing fabric, table&#10;&#10;Description automatically generated">
            <a:extLst>
              <a:ext uri="{FF2B5EF4-FFF2-40B4-BE49-F238E27FC236}">
                <a16:creationId xmlns:a16="http://schemas.microsoft.com/office/drawing/2014/main" id="{1887AB8E-C02D-4849-9851-6BA88359D6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929" y="-7427"/>
            <a:ext cx="7632394" cy="4806023"/>
          </a:xfrm>
          <a:prstGeom prst="rect">
            <a:avLst/>
          </a:prstGeom>
        </p:spPr>
      </p:pic>
      <p:pic>
        <p:nvPicPr>
          <p:cNvPr id="9" name="Picture 8" descr="A close up of a garden&#10;&#10;Description automatically generated">
            <a:extLst>
              <a:ext uri="{FF2B5EF4-FFF2-40B4-BE49-F238E27FC236}">
                <a16:creationId xmlns:a16="http://schemas.microsoft.com/office/drawing/2014/main" id="{37C49B5C-4805-4168-A5C1-6BB05D063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5844" y="1909634"/>
            <a:ext cx="6020146" cy="4689129"/>
          </a:xfrm>
          <a:prstGeom prst="rect">
            <a:avLst/>
          </a:prstGeom>
        </p:spPr>
      </p:pic>
    </p:spTree>
    <p:extLst>
      <p:ext uri="{BB962C8B-B14F-4D97-AF65-F5344CB8AC3E}">
        <p14:creationId xmlns:p14="http://schemas.microsoft.com/office/powerpoint/2010/main" val="41072185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E4E148-69AD-4260-BD50-173F7B586B71}"/>
              </a:ext>
            </a:extLst>
          </p:cNvPr>
          <p:cNvPicPr>
            <a:picLocks noChangeAspect="1"/>
          </p:cNvPicPr>
          <p:nvPr/>
        </p:nvPicPr>
        <p:blipFill>
          <a:blip r:embed="rId2"/>
          <a:stretch>
            <a:fillRect/>
          </a:stretch>
        </p:blipFill>
        <p:spPr>
          <a:xfrm>
            <a:off x="1229613" y="0"/>
            <a:ext cx="9732773" cy="6858000"/>
          </a:xfrm>
          <a:prstGeom prst="rect">
            <a:avLst/>
          </a:prstGeom>
        </p:spPr>
      </p:pic>
    </p:spTree>
    <p:extLst>
      <p:ext uri="{BB962C8B-B14F-4D97-AF65-F5344CB8AC3E}">
        <p14:creationId xmlns:p14="http://schemas.microsoft.com/office/powerpoint/2010/main" val="4715601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379A2-8FF0-4CC9-95E3-5137C22D5F95}"/>
              </a:ext>
            </a:extLst>
          </p:cNvPr>
          <p:cNvSpPr>
            <a:spLocks noGrp="1"/>
          </p:cNvSpPr>
          <p:nvPr>
            <p:ph type="ctrTitle"/>
          </p:nvPr>
        </p:nvSpPr>
        <p:spPr>
          <a:xfrm>
            <a:off x="1690381" y="4228052"/>
            <a:ext cx="8811238" cy="2424417"/>
          </a:xfrm>
        </p:spPr>
        <p:txBody>
          <a:bodyPr>
            <a:normAutofit/>
          </a:bodyPr>
          <a:lstStyle/>
          <a:p>
            <a:r>
              <a:rPr lang="en-US" sz="1800" dirty="0"/>
              <a:t>if you hear a voice within you say “you can not paint”, then by all means paint and that voice will be silenced. </a:t>
            </a:r>
            <a:br>
              <a:rPr lang="en-US" sz="1800" dirty="0"/>
            </a:br>
            <a:br>
              <a:rPr lang="en-US" sz="1800" dirty="0"/>
            </a:br>
            <a:r>
              <a:rPr lang="en-US" sz="1800" dirty="0"/>
              <a:t>The beginning is perhaps the more difficult than anything else, but keep heart, it will turn out all right.</a:t>
            </a:r>
            <a:br>
              <a:rPr lang="en-US" sz="1800" dirty="0"/>
            </a:br>
            <a:br>
              <a:rPr lang="en-US" sz="1800" dirty="0"/>
            </a:br>
            <a:r>
              <a:rPr lang="en-US" sz="1800" dirty="0"/>
              <a:t> Vincent Van Gogh</a:t>
            </a:r>
          </a:p>
        </p:txBody>
      </p:sp>
      <p:pic>
        <p:nvPicPr>
          <p:cNvPr id="4" name="Picture 3">
            <a:extLst>
              <a:ext uri="{FF2B5EF4-FFF2-40B4-BE49-F238E27FC236}">
                <a16:creationId xmlns:a16="http://schemas.microsoft.com/office/drawing/2014/main" id="{A0EAAE79-4E50-4687-8CF6-F5880D297595}"/>
              </a:ext>
            </a:extLst>
          </p:cNvPr>
          <p:cNvPicPr>
            <a:picLocks noChangeAspect="1"/>
          </p:cNvPicPr>
          <p:nvPr/>
        </p:nvPicPr>
        <p:blipFill>
          <a:blip r:embed="rId4"/>
          <a:stretch>
            <a:fillRect/>
          </a:stretch>
        </p:blipFill>
        <p:spPr>
          <a:xfrm>
            <a:off x="3221373" y="117447"/>
            <a:ext cx="5942618" cy="3964388"/>
          </a:xfrm>
          <a:prstGeom prst="rect">
            <a:avLst/>
          </a:prstGeom>
        </p:spPr>
      </p:pic>
      <p:pic>
        <p:nvPicPr>
          <p:cNvPr id="3" name="Recorded Sound">
            <a:hlinkClick r:id="" action="ppaction://media"/>
            <a:extLst>
              <a:ext uri="{FF2B5EF4-FFF2-40B4-BE49-F238E27FC236}">
                <a16:creationId xmlns:a16="http://schemas.microsoft.com/office/drawing/2014/main" id="{A59EC989-BD61-464A-B885-5248164EDF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9487" y="5741565"/>
            <a:ext cx="609600" cy="609600"/>
          </a:xfrm>
          <a:prstGeom prst="rect">
            <a:avLst/>
          </a:prstGeom>
        </p:spPr>
      </p:pic>
    </p:spTree>
    <p:extLst>
      <p:ext uri="{BB962C8B-B14F-4D97-AF65-F5344CB8AC3E}">
        <p14:creationId xmlns:p14="http://schemas.microsoft.com/office/powerpoint/2010/main" val="63640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00200" y="5226342"/>
            <a:ext cx="8991600" cy="1392572"/>
          </a:xfrm>
        </p:spPr>
        <p:txBody>
          <a:bodyPr/>
          <a:lstStyle/>
          <a:p>
            <a:r>
              <a:rPr lang="en-US" dirty="0"/>
              <a:t>Atmospheric perspective</a:t>
            </a:r>
          </a:p>
        </p:txBody>
      </p:sp>
      <p:sp>
        <p:nvSpPr>
          <p:cNvPr id="5" name="Subtitle 4"/>
          <p:cNvSpPr>
            <a:spLocks noGrp="1"/>
          </p:cNvSpPr>
          <p:nvPr>
            <p:ph type="subTitle" idx="1"/>
          </p:nvPr>
        </p:nvSpPr>
        <p:spPr/>
        <p:txBody>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942" y="973124"/>
            <a:ext cx="9063857" cy="3999368"/>
          </a:xfrm>
          <a:prstGeom prst="rect">
            <a:avLst/>
          </a:prstGeom>
        </p:spPr>
      </p:pic>
    </p:spTree>
    <p:extLst>
      <p:ext uri="{BB962C8B-B14F-4D97-AF65-F5344CB8AC3E}">
        <p14:creationId xmlns:p14="http://schemas.microsoft.com/office/powerpoint/2010/main" val="1479764028"/>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TM10001115[[fn=Parcel]]</Template>
  <TotalTime>24172</TotalTime>
  <Words>581</Words>
  <Application>Microsoft Office PowerPoint</Application>
  <PresentationFormat>Widescreen</PresentationFormat>
  <Paragraphs>73</Paragraphs>
  <Slides>82</Slides>
  <Notes>0</Notes>
  <HiddenSlides>0</HiddenSlides>
  <MMClips>13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82</vt:i4>
      </vt:variant>
    </vt:vector>
  </HeadingPairs>
  <TitlesOfParts>
    <vt:vector size="85" baseType="lpstr">
      <vt:lpstr>Arial</vt:lpstr>
      <vt:lpstr>Gill Sans MT</vt:lpstr>
      <vt:lpstr>Parcel</vt:lpstr>
      <vt:lpstr>Inte 210 presentation and color rendering</vt:lpstr>
      <vt:lpstr>Note:  Under “fair use” These images are for educational purposes only.    They may not be shared or reproduced. </vt:lpstr>
      <vt:lpstr>TEXTURE PERSPECTIVE</vt:lpstr>
      <vt:lpstr>Note texture perspective in conceptual sketch from emile Jacques ruhlman</vt:lpstr>
      <vt:lpstr>Size perspective</vt:lpstr>
      <vt:lpstr>SIZE PERSPECTIVE</vt:lpstr>
      <vt:lpstr>LINEAR PERSPECTIVE</vt:lpstr>
      <vt:lpstr>1 POINT LINEAR PERSPECTIVE OF INTERIOR.  Note lines converging to a single vanishing point</vt:lpstr>
      <vt:lpstr>Atmospheric perspective</vt:lpstr>
      <vt:lpstr>PowerPoint Presentation</vt:lpstr>
      <vt:lpstr>Rendering with atmospheric effects</vt:lpstr>
      <vt:lpstr>Perspective of blur</vt:lpstr>
      <vt:lpstr>Perspective of blur is how we emphasize certain elements to become focal points and de-emphasize others.  </vt:lpstr>
      <vt:lpstr>“Tiering” or the relative upward location in the visual field</vt:lpstr>
      <vt:lpstr>PowerPoint Presentation</vt:lpstr>
      <vt:lpstr>Rendering with tiering </vt:lpstr>
      <vt:lpstr>Continuity of an outline</vt:lpstr>
      <vt:lpstr>Lost and found contour</vt:lpstr>
      <vt:lpstr>These concepts make the rendering more visually compelling as the viewer’s mind solves the puzzle</vt:lpstr>
      <vt:lpstr>Contrast between light and dark or the use of values</vt:lpstr>
      <vt:lpstr>Compare a “CAD” rendering to one that using artistry and visual perception</vt:lpstr>
      <vt:lpstr>Proportion: The relative sizes of parts within a whole</vt:lpstr>
      <vt:lpstr>Using a tool to measure relative sizes of objects</vt:lpstr>
      <vt:lpstr>ONE POINT PERSPECTIVE</vt:lpstr>
      <vt:lpstr>TWO POINT PERSPECTIVE</vt:lpstr>
      <vt:lpstr>THREE POINT PERSPECTIVE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Rendered Floor plan  with shadows</vt:lpstr>
      <vt:lpstr>Rendered Floor Plan with Pencil textures</vt:lpstr>
      <vt:lpstr>Quick sketch style rendering can be an effective way to visualize a space for yourself and others.</vt:lpstr>
      <vt:lpstr>PowerPoint Presentation</vt:lpstr>
      <vt:lpstr>Black and White images can be a dynamic way to present a concept </vt:lpstr>
      <vt:lpstr>Line weight variations also help convey light source</vt:lpstr>
      <vt:lpstr>Adding shadows and line weights gives depth to elevations</vt:lpstr>
      <vt:lpstr>PowerPoint Presentation</vt:lpstr>
      <vt:lpstr>Rendering anything is trying to capture a feeling of  light on surfaces</vt:lpstr>
      <vt:lpstr>Cast shadows from natural light souces</vt:lpstr>
      <vt:lpstr>Note the rays from sunlight are parallel, so shadows will be parallel at large open windows</vt:lpstr>
      <vt:lpstr>Cast shadows versus reflections</vt:lpstr>
      <vt:lpstr>Reflections emphasized if the floor is polished</vt:lpstr>
      <vt:lpstr>Reflections on horizontal surfaces</vt:lpstr>
      <vt:lpstr>Reflections in water</vt:lpstr>
      <vt:lpstr>Reflections in mirror</vt:lpstr>
      <vt:lpstr>Rendered Elevation</vt:lpstr>
      <vt:lpstr>Value steps create 3-d perception on a flat 2-d surface.</vt:lpstr>
      <vt:lpstr>PowerPoint Presentation</vt:lpstr>
      <vt:lpstr>A bold personal style can make a dramatic design statement</vt:lpstr>
      <vt:lpstr>Pencil shading can create “flavoring” or reflected color to enliven a rendering and unify the composition.</vt:lpstr>
      <vt:lpstr>Floor plan with flavoring</vt:lpstr>
      <vt:lpstr>PowerPoint Presentation</vt:lpstr>
      <vt:lpstr>PORTFOLIO IDEAS</vt:lpstr>
      <vt:lpstr>PowerPoint Presentation</vt:lpstr>
      <vt:lpstr>PowerPoint Presentation</vt:lpstr>
      <vt:lpstr>Quick sketch style</vt:lpstr>
      <vt:lpstr>PowerPoint Presentation</vt:lpstr>
      <vt:lpstr>Elevation combined with  “photo shop” elements</vt:lpstr>
      <vt:lpstr>PowerPoint Presentation</vt:lpstr>
      <vt:lpstr>PowerPoint Presentation</vt:lpstr>
      <vt:lpstr>PowerPoint Presentation</vt:lpstr>
      <vt:lpstr>Project name/information</vt:lpstr>
      <vt:lpstr>PowerPoint Presentation</vt:lpstr>
      <vt:lpstr>PowerPoint Presentation</vt:lpstr>
      <vt:lpstr>PowerPoint Presentation</vt:lpstr>
      <vt:lpstr>PowerPoint Presentation</vt:lpstr>
      <vt:lpstr>PowerPoint Presentation</vt:lpstr>
      <vt:lpstr>Jerimiah goodman renderings</vt:lpstr>
      <vt:lpstr>Frank Lloyd wright renderings</vt:lpstr>
      <vt:lpstr>Albert Hadley sketches</vt:lpstr>
      <vt:lpstr>Adding scale figures to drawing</vt:lpstr>
      <vt:lpstr>Figure abstractions</vt:lpstr>
      <vt:lpstr>PowerPoint Presentation</vt:lpstr>
      <vt:lpstr>PowerPoint Presentation</vt:lpstr>
      <vt:lpstr>PowerPoint Presentation</vt:lpstr>
      <vt:lpstr>PowerPoint Presentation</vt:lpstr>
      <vt:lpstr>if you hear a voice within you say “you can not paint”, then by all means paint and that voice will be silenced.   The beginning is perhaps the more difficult than anything else, but keep heart, it will turn out all right.   Vincent Van Gogh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 210 presentation and color rendering</dc:title>
  <dc:creator>Darrell Klueber</dc:creator>
  <cp:lastModifiedBy>Ann Parker</cp:lastModifiedBy>
  <cp:revision>105</cp:revision>
  <dcterms:created xsi:type="dcterms:W3CDTF">2017-02-01T00:17:27Z</dcterms:created>
  <dcterms:modified xsi:type="dcterms:W3CDTF">2020-10-26T19:15:00Z</dcterms:modified>
</cp:coreProperties>
</file>